
<file path=[Content_Types].xml><?xml version="1.0" encoding="utf-8"?>
<Types xmlns="http://schemas.openxmlformats.org/package/2006/content-types">
  <Default ContentType="image/png" Extension="png"/>
  <Default ContentType="image/jpeg" Extension="jpeg"/>
  <Default ContentType="application/vnd.openxmlformats-package.relationships+xml" Extension="rels"/>
  <Default ContentType="application/xml" Extension="xml"/>
  <Default ContentType="image/vnd.ms-photo" Extension="wdp"/>
  <Default ContentType="image/jpeg" Extension="jpg"/>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76" r:id="rId3"/>
    <p:sldId id="260" r:id="rId4"/>
    <p:sldId id="277" r:id="rId5"/>
    <p:sldId id="258" r:id="rId6"/>
    <p:sldId id="265" r:id="rId7"/>
    <p:sldId id="278" r:id="rId8"/>
    <p:sldId id="266" r:id="rId9"/>
    <p:sldId id="280" r:id="rId10"/>
    <p:sldId id="279" r:id="rId11"/>
    <p:sldId id="263" r:id="rId12"/>
    <p:sldId id="267" r:id="rId13"/>
    <p:sldId id="264" r:id="rId14"/>
    <p:sldId id="268" r:id="rId15"/>
    <p:sldId id="281" r:id="rId16"/>
    <p:sldId id="270" r:id="rId17"/>
    <p:sldId id="271" r:id="rId18"/>
    <p:sldId id="273" r:id="rId19"/>
    <p:sldId id="282" r:id="rId20"/>
    <p:sldId id="275" r:id="rId21"/>
    <p:sldId id="269" r:id="rId22"/>
    <p:sldId id="283" r:id="rId23"/>
    <p:sldId id="284" r:id="rId24"/>
    <p:sldId id="285" r:id="rId25"/>
  </p:sldIdLst>
  <p:sldSz cx="9144000" cy="6858000" type="screen4x3"/>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p:kiosk/>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988" autoAdjust="0"/>
  </p:normalViewPr>
  <p:slideViewPr>
    <p:cSldViewPr>
      <p:cViewPr>
        <p:scale>
          <a:sx n="100" d="100"/>
          <a:sy n="100" d="100"/>
        </p:scale>
        <p:origin x="-216" y="-19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0FF856FC-309F-4AAF-9B0D-E32EDA9F2CE3}" type="datetimeFigureOut">
              <a:rPr lang="de-DE" smtClean="0"/>
              <a:t>07.03.2019</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3C4B4348-47D7-4131-BB02-B8863F00F5AF}" type="slidenum">
              <a:rPr lang="de-DE" smtClean="0"/>
              <a:t>‹Nr.›</a:t>
            </a:fld>
            <a:endParaRPr lang="de-DE" dirty="0"/>
          </a:p>
        </p:txBody>
      </p:sp>
    </p:spTree>
    <p:extLst>
      <p:ext uri="{BB962C8B-B14F-4D97-AF65-F5344CB8AC3E}">
        <p14:creationId xmlns:p14="http://schemas.microsoft.com/office/powerpoint/2010/main" val="3561171463"/>
      </p:ext>
    </p:extLst>
  </p:cSld>
  <p:clrMapOvr>
    <a:masterClrMapping/>
  </p:clrMapOvr>
  <p:transition spd="slow" advClick="0" advTm="400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0FF856FC-309F-4AAF-9B0D-E32EDA9F2CE3}" type="datetimeFigureOut">
              <a:rPr lang="de-DE" smtClean="0"/>
              <a:t>07.03.2019</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3C4B4348-47D7-4131-BB02-B8863F00F5AF}" type="slidenum">
              <a:rPr lang="de-DE" smtClean="0"/>
              <a:t>‹Nr.›</a:t>
            </a:fld>
            <a:endParaRPr lang="de-DE" dirty="0"/>
          </a:p>
        </p:txBody>
      </p:sp>
    </p:spTree>
    <p:extLst>
      <p:ext uri="{BB962C8B-B14F-4D97-AF65-F5344CB8AC3E}">
        <p14:creationId xmlns:p14="http://schemas.microsoft.com/office/powerpoint/2010/main" val="3520061176"/>
      </p:ext>
    </p:extLst>
  </p:cSld>
  <p:clrMapOvr>
    <a:masterClrMapping/>
  </p:clrMapOvr>
  <p:transition spd="slow" advClick="0" advTm="4000">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0FF856FC-309F-4AAF-9B0D-E32EDA9F2CE3}" type="datetimeFigureOut">
              <a:rPr lang="de-DE" smtClean="0"/>
              <a:t>07.03.2019</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3C4B4348-47D7-4131-BB02-B8863F00F5AF}" type="slidenum">
              <a:rPr lang="de-DE" smtClean="0"/>
              <a:t>‹Nr.›</a:t>
            </a:fld>
            <a:endParaRPr lang="de-DE" dirty="0"/>
          </a:p>
        </p:txBody>
      </p:sp>
    </p:spTree>
    <p:extLst>
      <p:ext uri="{BB962C8B-B14F-4D97-AF65-F5344CB8AC3E}">
        <p14:creationId xmlns:p14="http://schemas.microsoft.com/office/powerpoint/2010/main" val="1902721650"/>
      </p:ext>
    </p:extLst>
  </p:cSld>
  <p:clrMapOvr>
    <a:masterClrMapping/>
  </p:clrMapOvr>
  <p:transition spd="slow" advClick="0" advTm="400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0FF856FC-309F-4AAF-9B0D-E32EDA9F2CE3}" type="datetimeFigureOut">
              <a:rPr lang="de-DE" smtClean="0"/>
              <a:t>07.03.2019</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3C4B4348-47D7-4131-BB02-B8863F00F5AF}" type="slidenum">
              <a:rPr lang="de-DE" smtClean="0"/>
              <a:t>‹Nr.›</a:t>
            </a:fld>
            <a:endParaRPr lang="de-DE" dirty="0"/>
          </a:p>
        </p:txBody>
      </p:sp>
    </p:spTree>
    <p:extLst>
      <p:ext uri="{BB962C8B-B14F-4D97-AF65-F5344CB8AC3E}">
        <p14:creationId xmlns:p14="http://schemas.microsoft.com/office/powerpoint/2010/main" val="1941952338"/>
      </p:ext>
    </p:extLst>
  </p:cSld>
  <p:clrMapOvr>
    <a:masterClrMapping/>
  </p:clrMapOvr>
  <p:transition spd="slow" advClick="0" advTm="400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0FF856FC-309F-4AAF-9B0D-E32EDA9F2CE3}" type="datetimeFigureOut">
              <a:rPr lang="de-DE" smtClean="0"/>
              <a:t>07.03.2019</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3C4B4348-47D7-4131-BB02-B8863F00F5AF}" type="slidenum">
              <a:rPr lang="de-DE" smtClean="0"/>
              <a:t>‹Nr.›</a:t>
            </a:fld>
            <a:endParaRPr lang="de-DE" dirty="0"/>
          </a:p>
        </p:txBody>
      </p:sp>
    </p:spTree>
    <p:extLst>
      <p:ext uri="{BB962C8B-B14F-4D97-AF65-F5344CB8AC3E}">
        <p14:creationId xmlns:p14="http://schemas.microsoft.com/office/powerpoint/2010/main" val="1174114179"/>
      </p:ext>
    </p:extLst>
  </p:cSld>
  <p:clrMapOvr>
    <a:masterClrMapping/>
  </p:clrMapOvr>
  <p:transition spd="slow" advClick="0" advTm="4000">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0FF856FC-309F-4AAF-9B0D-E32EDA9F2CE3}" type="datetimeFigureOut">
              <a:rPr lang="de-DE" smtClean="0"/>
              <a:t>07.03.2019</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3C4B4348-47D7-4131-BB02-B8863F00F5AF}" type="slidenum">
              <a:rPr lang="de-DE" smtClean="0"/>
              <a:t>‹Nr.›</a:t>
            </a:fld>
            <a:endParaRPr lang="de-DE" dirty="0"/>
          </a:p>
        </p:txBody>
      </p:sp>
    </p:spTree>
    <p:extLst>
      <p:ext uri="{BB962C8B-B14F-4D97-AF65-F5344CB8AC3E}">
        <p14:creationId xmlns:p14="http://schemas.microsoft.com/office/powerpoint/2010/main" val="2197141511"/>
      </p:ext>
    </p:extLst>
  </p:cSld>
  <p:clrMapOvr>
    <a:masterClrMapping/>
  </p:clrMapOvr>
  <p:transition spd="slow" advClick="0" advTm="400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0FF856FC-309F-4AAF-9B0D-E32EDA9F2CE3}" type="datetimeFigureOut">
              <a:rPr lang="de-DE" smtClean="0"/>
              <a:t>07.03.2019</a:t>
            </a:fld>
            <a:endParaRPr lang="de-DE" dirty="0"/>
          </a:p>
        </p:txBody>
      </p:sp>
      <p:sp>
        <p:nvSpPr>
          <p:cNvPr id="8" name="Fußzeilenplatzhalter 7"/>
          <p:cNvSpPr>
            <a:spLocks noGrp="1"/>
          </p:cNvSpPr>
          <p:nvPr>
            <p:ph type="ftr" sz="quarter" idx="11"/>
          </p:nvPr>
        </p:nvSpPr>
        <p:spPr/>
        <p:txBody>
          <a:bodyPr/>
          <a:lstStyle/>
          <a:p>
            <a:endParaRPr lang="de-DE" dirty="0"/>
          </a:p>
        </p:txBody>
      </p:sp>
      <p:sp>
        <p:nvSpPr>
          <p:cNvPr id="9" name="Foliennummernplatzhalter 8"/>
          <p:cNvSpPr>
            <a:spLocks noGrp="1"/>
          </p:cNvSpPr>
          <p:nvPr>
            <p:ph type="sldNum" sz="quarter" idx="12"/>
          </p:nvPr>
        </p:nvSpPr>
        <p:spPr/>
        <p:txBody>
          <a:bodyPr/>
          <a:lstStyle/>
          <a:p>
            <a:fld id="{3C4B4348-47D7-4131-BB02-B8863F00F5AF}" type="slidenum">
              <a:rPr lang="de-DE" smtClean="0"/>
              <a:t>‹Nr.›</a:t>
            </a:fld>
            <a:endParaRPr lang="de-DE" dirty="0"/>
          </a:p>
        </p:txBody>
      </p:sp>
    </p:spTree>
    <p:extLst>
      <p:ext uri="{BB962C8B-B14F-4D97-AF65-F5344CB8AC3E}">
        <p14:creationId xmlns:p14="http://schemas.microsoft.com/office/powerpoint/2010/main" val="3841592378"/>
      </p:ext>
    </p:extLst>
  </p:cSld>
  <p:clrMapOvr>
    <a:masterClrMapping/>
  </p:clrMapOvr>
  <p:transition spd="slow" advClick="0" advTm="400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0FF856FC-309F-4AAF-9B0D-E32EDA9F2CE3}" type="datetimeFigureOut">
              <a:rPr lang="de-DE" smtClean="0"/>
              <a:t>07.03.2019</a:t>
            </a:fld>
            <a:endParaRPr lang="de-DE" dirty="0"/>
          </a:p>
        </p:txBody>
      </p:sp>
      <p:sp>
        <p:nvSpPr>
          <p:cNvPr id="4" name="Fußzeilenplatzhalter 3"/>
          <p:cNvSpPr>
            <a:spLocks noGrp="1"/>
          </p:cNvSpPr>
          <p:nvPr>
            <p:ph type="ftr" sz="quarter" idx="11"/>
          </p:nvPr>
        </p:nvSpPr>
        <p:spPr/>
        <p:txBody>
          <a:bodyPr/>
          <a:lstStyle/>
          <a:p>
            <a:endParaRPr lang="de-DE" dirty="0"/>
          </a:p>
        </p:txBody>
      </p:sp>
      <p:sp>
        <p:nvSpPr>
          <p:cNvPr id="5" name="Foliennummernplatzhalter 4"/>
          <p:cNvSpPr>
            <a:spLocks noGrp="1"/>
          </p:cNvSpPr>
          <p:nvPr>
            <p:ph type="sldNum" sz="quarter" idx="12"/>
          </p:nvPr>
        </p:nvSpPr>
        <p:spPr/>
        <p:txBody>
          <a:bodyPr/>
          <a:lstStyle/>
          <a:p>
            <a:fld id="{3C4B4348-47D7-4131-BB02-B8863F00F5AF}" type="slidenum">
              <a:rPr lang="de-DE" smtClean="0"/>
              <a:t>‹Nr.›</a:t>
            </a:fld>
            <a:endParaRPr lang="de-DE" dirty="0"/>
          </a:p>
        </p:txBody>
      </p:sp>
    </p:spTree>
    <p:extLst>
      <p:ext uri="{BB962C8B-B14F-4D97-AF65-F5344CB8AC3E}">
        <p14:creationId xmlns:p14="http://schemas.microsoft.com/office/powerpoint/2010/main" val="2328916068"/>
      </p:ext>
    </p:extLst>
  </p:cSld>
  <p:clrMapOvr>
    <a:masterClrMapping/>
  </p:clrMapOvr>
  <p:transition spd="slow" advClick="0" advTm="400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0FF856FC-309F-4AAF-9B0D-E32EDA9F2CE3}" type="datetimeFigureOut">
              <a:rPr lang="de-DE" smtClean="0"/>
              <a:t>07.03.2019</a:t>
            </a:fld>
            <a:endParaRPr lang="de-DE" dirty="0"/>
          </a:p>
        </p:txBody>
      </p:sp>
      <p:sp>
        <p:nvSpPr>
          <p:cNvPr id="3" name="Fußzeilenplatzhalter 2"/>
          <p:cNvSpPr>
            <a:spLocks noGrp="1"/>
          </p:cNvSpPr>
          <p:nvPr>
            <p:ph type="ftr" sz="quarter" idx="11"/>
          </p:nvPr>
        </p:nvSpPr>
        <p:spPr/>
        <p:txBody>
          <a:bodyPr/>
          <a:lstStyle/>
          <a:p>
            <a:endParaRPr lang="de-DE" dirty="0"/>
          </a:p>
        </p:txBody>
      </p:sp>
      <p:sp>
        <p:nvSpPr>
          <p:cNvPr id="4" name="Foliennummernplatzhalter 3"/>
          <p:cNvSpPr>
            <a:spLocks noGrp="1"/>
          </p:cNvSpPr>
          <p:nvPr>
            <p:ph type="sldNum" sz="quarter" idx="12"/>
          </p:nvPr>
        </p:nvSpPr>
        <p:spPr/>
        <p:txBody>
          <a:bodyPr/>
          <a:lstStyle/>
          <a:p>
            <a:fld id="{3C4B4348-47D7-4131-BB02-B8863F00F5AF}" type="slidenum">
              <a:rPr lang="de-DE" smtClean="0"/>
              <a:t>‹Nr.›</a:t>
            </a:fld>
            <a:endParaRPr lang="de-DE" dirty="0"/>
          </a:p>
        </p:txBody>
      </p:sp>
    </p:spTree>
    <p:extLst>
      <p:ext uri="{BB962C8B-B14F-4D97-AF65-F5344CB8AC3E}">
        <p14:creationId xmlns:p14="http://schemas.microsoft.com/office/powerpoint/2010/main" val="3969095372"/>
      </p:ext>
    </p:extLst>
  </p:cSld>
  <p:clrMapOvr>
    <a:masterClrMapping/>
  </p:clrMapOvr>
  <p:transition spd="slow" advClick="0" advTm="4000">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0FF856FC-309F-4AAF-9B0D-E32EDA9F2CE3}" type="datetimeFigureOut">
              <a:rPr lang="de-DE" smtClean="0"/>
              <a:t>07.03.2019</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3C4B4348-47D7-4131-BB02-B8863F00F5AF}" type="slidenum">
              <a:rPr lang="de-DE" smtClean="0"/>
              <a:t>‹Nr.›</a:t>
            </a:fld>
            <a:endParaRPr lang="de-DE" dirty="0"/>
          </a:p>
        </p:txBody>
      </p:sp>
    </p:spTree>
    <p:extLst>
      <p:ext uri="{BB962C8B-B14F-4D97-AF65-F5344CB8AC3E}">
        <p14:creationId xmlns:p14="http://schemas.microsoft.com/office/powerpoint/2010/main" val="143677818"/>
      </p:ext>
    </p:extLst>
  </p:cSld>
  <p:clrMapOvr>
    <a:masterClrMapping/>
  </p:clrMapOvr>
  <p:transition spd="slow" advClick="0" advTm="400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0FF856FC-309F-4AAF-9B0D-E32EDA9F2CE3}" type="datetimeFigureOut">
              <a:rPr lang="de-DE" smtClean="0"/>
              <a:t>07.03.2019</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3C4B4348-47D7-4131-BB02-B8863F00F5AF}" type="slidenum">
              <a:rPr lang="de-DE" smtClean="0"/>
              <a:t>‹Nr.›</a:t>
            </a:fld>
            <a:endParaRPr lang="de-DE" dirty="0"/>
          </a:p>
        </p:txBody>
      </p:sp>
    </p:spTree>
    <p:extLst>
      <p:ext uri="{BB962C8B-B14F-4D97-AF65-F5344CB8AC3E}">
        <p14:creationId xmlns:p14="http://schemas.microsoft.com/office/powerpoint/2010/main" val="3766480213"/>
      </p:ext>
    </p:extLst>
  </p:cSld>
  <p:clrMapOvr>
    <a:masterClrMapping/>
  </p:clrMapOvr>
  <p:transition spd="slow" advClick="0" advTm="4000">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F856FC-309F-4AAF-9B0D-E32EDA9F2CE3}" type="datetimeFigureOut">
              <a:rPr lang="de-DE" smtClean="0"/>
              <a:t>07.03.2019</a:t>
            </a:fld>
            <a:endParaRPr lang="de-DE" dirty="0"/>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dirty="0"/>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4B4348-47D7-4131-BB02-B8863F00F5AF}" type="slidenum">
              <a:rPr lang="de-DE" smtClean="0"/>
              <a:t>‹Nr.›</a:t>
            </a:fld>
            <a:endParaRPr lang="de-DE" dirty="0"/>
          </a:p>
        </p:txBody>
      </p:sp>
    </p:spTree>
    <p:extLst>
      <p:ext uri="{BB962C8B-B14F-4D97-AF65-F5344CB8AC3E}">
        <p14:creationId xmlns:p14="http://schemas.microsoft.com/office/powerpoint/2010/main" val="6189984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advClick="0" advTm="4000">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arget="../media/image2.jpeg" Type="http://schemas.openxmlformats.org/officeDocument/2006/relationships/image"/><Relationship Id="rId2" Target="../media/image1.png" Type="http://schemas.openxmlformats.org/officeDocument/2006/relationships/image"/><Relationship Id="rId1" Target="../slideLayouts/slideLayout2.xml" Type="http://schemas.openxmlformats.org/officeDocument/2006/relationships/slideLayout"/><Relationship Id="rId6" Target="../media/image5.jpeg" Type="http://schemas.openxmlformats.org/officeDocument/2006/relationships/image"/><Relationship Id="rId5" Target="../media/image4.jpeg" Type="http://schemas.openxmlformats.org/officeDocument/2006/relationships/image"/><Relationship Id="rId4" Target="../media/image3.jpeg" Type="http://schemas.openxmlformats.org/officeDocument/2006/relationships/image"/></Relationships>
</file>

<file path=ppt/slides/_rels/slide10.xml.rels><?xml version="1.0" encoding="UTF-8" standalone="yes" ?><Relationships xmlns="http://schemas.openxmlformats.org/package/2006/relationships"><Relationship Id="rId3" Target="../media/image8.jpeg" Type="http://schemas.openxmlformats.org/officeDocument/2006/relationships/image"/><Relationship Id="rId2" Target="../media/image7.jpg" Type="http://schemas.openxmlformats.org/officeDocument/2006/relationships/image"/><Relationship Id="rId1" Target="../slideLayouts/slideLayout2.xml" Type="http://schemas.openxmlformats.org/officeDocument/2006/relationships/slideLayout"/><Relationship Id="rId5" Target="../media/image11.jpeg" Type="http://schemas.openxmlformats.org/officeDocument/2006/relationships/image"/><Relationship Id="rId4" Target="../media/hdphoto2.wdp" Type="http://schemas.microsoft.com/office/2007/relationships/hdphoto"/></Relationships>
</file>

<file path=ppt/slides/_rels/slide11.xml.rels><?xml version="1.0" encoding="UTF-8" standalone="yes" ?><Relationships xmlns="http://schemas.openxmlformats.org/package/2006/relationships"><Relationship Id="rId3" Target="../media/hdphoto2.wdp" Type="http://schemas.microsoft.com/office/2007/relationships/hdphoto"/><Relationship Id="rId2" Target="../media/image8.jpeg" Type="http://schemas.openxmlformats.org/officeDocument/2006/relationships/image"/><Relationship Id="rId1" Target="../slideLayouts/slideLayout2.xml" Type="http://schemas.openxmlformats.org/officeDocument/2006/relationships/slideLayout"/><Relationship Id="rId4" Target="../media/image12.jpeg" Type="http://schemas.openxmlformats.org/officeDocument/2006/relationships/image"/></Relationships>
</file>

<file path=ppt/slides/_rels/slide12.xml.rels><?xml version="1.0" encoding="UTF-8" standalone="yes" ?><Relationships xmlns="http://schemas.openxmlformats.org/package/2006/relationships"><Relationship Id="rId3" Target="../media/image8.jpeg" Type="http://schemas.openxmlformats.org/officeDocument/2006/relationships/image"/><Relationship Id="rId2" Target="../media/image7.jpg" Type="http://schemas.openxmlformats.org/officeDocument/2006/relationships/image"/><Relationship Id="rId1" Target="../slideLayouts/slideLayout2.xml" Type="http://schemas.openxmlformats.org/officeDocument/2006/relationships/slideLayout"/><Relationship Id="rId5" Target="../media/image13.jpeg" Type="http://schemas.openxmlformats.org/officeDocument/2006/relationships/image"/><Relationship Id="rId4" Target="../media/hdphoto2.wdp" Type="http://schemas.microsoft.com/office/2007/relationships/hdphoto"/></Relationships>
</file>

<file path=ppt/slides/_rels/slide13.xml.rels><?xml version="1.0" encoding="UTF-8" standalone="yes" ?><Relationships xmlns="http://schemas.openxmlformats.org/package/2006/relationships"><Relationship Id="rId3" Target="../media/image8.jpeg" Type="http://schemas.openxmlformats.org/officeDocument/2006/relationships/image"/><Relationship Id="rId2" Target="../media/image7.jpg" Type="http://schemas.openxmlformats.org/officeDocument/2006/relationships/image"/><Relationship Id="rId1" Target="../slideLayouts/slideLayout2.xml" Type="http://schemas.openxmlformats.org/officeDocument/2006/relationships/slideLayout"/><Relationship Id="rId5" Target="../media/image13.jpeg" Type="http://schemas.openxmlformats.org/officeDocument/2006/relationships/image"/><Relationship Id="rId4" Target="../media/hdphoto2.wdp" Type="http://schemas.microsoft.com/office/2007/relationships/hdphoto"/></Relationships>
</file>

<file path=ppt/slides/_rels/slide14.xml.rels><?xml version="1.0" encoding="UTF-8" standalone="yes" ?><Relationships xmlns="http://schemas.openxmlformats.org/package/2006/relationships"><Relationship Id="rId3" Target="../media/image8.jpeg" Type="http://schemas.openxmlformats.org/officeDocument/2006/relationships/image"/><Relationship Id="rId2" Target="../media/image7.jpg" Type="http://schemas.openxmlformats.org/officeDocument/2006/relationships/image"/><Relationship Id="rId1" Target="../slideLayouts/slideLayout2.xml" Type="http://schemas.openxmlformats.org/officeDocument/2006/relationships/slideLayout"/><Relationship Id="rId4" Target="../media/hdphoto2.wdp" Type="http://schemas.microsoft.com/office/2007/relationships/hdphoto"/></Relationships>
</file>

<file path=ppt/slides/_rels/slide15.xml.rels><?xml version="1.0" encoding="UTF-8" standalone="yes" ?><Relationships xmlns="http://schemas.openxmlformats.org/package/2006/relationships"><Relationship Id="rId3" Target="../media/image8.jpeg" Type="http://schemas.openxmlformats.org/officeDocument/2006/relationships/image"/><Relationship Id="rId2" Target="../media/image7.jpg" Type="http://schemas.openxmlformats.org/officeDocument/2006/relationships/image"/><Relationship Id="rId1" Target="../slideLayouts/slideLayout2.xml" Type="http://schemas.openxmlformats.org/officeDocument/2006/relationships/slideLayout"/><Relationship Id="rId4" Target="../media/hdphoto2.wdp" Type="http://schemas.microsoft.com/office/2007/relationships/hdphoto"/></Relationships>
</file>

<file path=ppt/slides/_rels/slide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17.xml.rels><?xml version="1.0" encoding="UTF-8" standalone="yes" ?><Relationships xmlns="http://schemas.openxmlformats.org/package/2006/relationships"><Relationship Id="rId3" Target="../media/hdphoto3.wdp" Type="http://schemas.microsoft.com/office/2007/relationships/hdphoto"/><Relationship Id="rId2" Target="../media/image16.jpeg" Type="http://schemas.openxmlformats.org/officeDocument/2006/relationships/image"/><Relationship Id="rId1" Target="../slideLayouts/slideLayout7.xml" Type="http://schemas.openxmlformats.org/officeDocument/2006/relationships/slideLayout"/><Relationship Id="rId4" Target="../media/image17.jpg" Type="http://schemas.openxmlformats.org/officeDocument/2006/relationships/image"/></Relationships>
</file>

<file path=ppt/slides/_rels/slide1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17.jpg"/></Relationships>
</file>

<file path=ppt/slides/_rels/slide2.xml.rels><?xml version="1.0" encoding="UTF-8" standalone="yes" ?><Relationships xmlns="http://schemas.openxmlformats.org/package/2006/relationships"><Relationship Id="rId3" Target="../media/image2.jpeg" Type="http://schemas.openxmlformats.org/officeDocument/2006/relationships/image"/><Relationship Id="rId2" Target="../media/image1.png" Type="http://schemas.openxmlformats.org/officeDocument/2006/relationships/image"/><Relationship Id="rId1" Target="../slideLayouts/slideLayout2.xml" Type="http://schemas.openxmlformats.org/officeDocument/2006/relationships/slideLayout"/><Relationship Id="rId6" Target="../media/image5.jpeg" Type="http://schemas.openxmlformats.org/officeDocument/2006/relationships/image"/><Relationship Id="rId5" Target="../media/image4.jpeg" Type="http://schemas.openxmlformats.org/officeDocument/2006/relationships/image"/><Relationship Id="rId4" Target="../media/image3.jpeg" Type="http://schemas.openxmlformats.org/officeDocument/2006/relationships/image"/></Relationships>
</file>

<file path=ppt/slides/_rels/slide2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arget="../media/image8.jpeg" Type="http://schemas.openxmlformats.org/officeDocument/2006/relationships/image"/><Relationship Id="rId2" Target="../media/image7.jpg" Type="http://schemas.openxmlformats.org/officeDocument/2006/relationships/image"/><Relationship Id="rId1" Target="../slideLayouts/slideLayout2.xml" Type="http://schemas.openxmlformats.org/officeDocument/2006/relationships/slideLayout"/><Relationship Id="rId5" Target="../media/image21.jpeg" Type="http://schemas.openxmlformats.org/officeDocument/2006/relationships/image"/><Relationship Id="rId4" Target="../media/hdphoto2.wdp" Type="http://schemas.microsoft.com/office/2007/relationships/hdphoto"/></Relationships>
</file>

<file path=ppt/slides/_rels/slide22.xml.rels><?xml version="1.0" encoding="UTF-8" standalone="yes" ?><Relationships xmlns="http://schemas.openxmlformats.org/package/2006/relationships"><Relationship Id="rId3" Target="../media/image8.jpeg" Type="http://schemas.openxmlformats.org/officeDocument/2006/relationships/image"/><Relationship Id="rId2" Target="../media/image7.jpg" Type="http://schemas.openxmlformats.org/officeDocument/2006/relationships/image"/><Relationship Id="rId1" Target="../slideLayouts/slideLayout2.xml" Type="http://schemas.openxmlformats.org/officeDocument/2006/relationships/slideLayout"/><Relationship Id="rId5" Target="../media/image21.jpeg" Type="http://schemas.openxmlformats.org/officeDocument/2006/relationships/image"/><Relationship Id="rId4" Target="../media/hdphoto2.wdp" Type="http://schemas.microsoft.com/office/2007/relationships/hdphoto"/></Relationships>
</file>

<file path=ppt/slides/_rels/slide23.xml.rels><?xml version="1.0" encoding="UTF-8" standalone="yes" ?><Relationships xmlns="http://schemas.openxmlformats.org/package/2006/relationships"><Relationship Id="rId3" Target="../media/image8.jpeg" Type="http://schemas.openxmlformats.org/officeDocument/2006/relationships/image"/><Relationship Id="rId2" Target="../media/image7.jpg" Type="http://schemas.openxmlformats.org/officeDocument/2006/relationships/image"/><Relationship Id="rId1" Target="../slideLayouts/slideLayout2.xml" Type="http://schemas.openxmlformats.org/officeDocument/2006/relationships/slideLayout"/><Relationship Id="rId5" Target="../media/image21.jpeg" Type="http://schemas.openxmlformats.org/officeDocument/2006/relationships/image"/><Relationship Id="rId4" Target="../media/hdphoto2.wdp" Type="http://schemas.microsoft.com/office/2007/relationships/hdphoto"/></Relationships>
</file>

<file path=ppt/slides/_rels/slide24.xml.rels><?xml version="1.0" encoding="UTF-8" standalone="yes" ?><Relationships xmlns="http://schemas.openxmlformats.org/package/2006/relationships"><Relationship Id="rId3" Target="../media/hdphoto2.wdp" Type="http://schemas.microsoft.com/office/2007/relationships/hdphoto"/><Relationship Id="rId2" Target="../media/image8.jpeg" Type="http://schemas.openxmlformats.org/officeDocument/2006/relationships/image"/><Relationship Id="rId1" Target="../slideLayouts/slideLayout2.xml" Type="http://schemas.openxmlformats.org/officeDocument/2006/relationships/slideLayout"/></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arget="../media/image8.jpeg" Type="http://schemas.openxmlformats.org/officeDocument/2006/relationships/image"/><Relationship Id="rId2" Target="../media/image7.jpg" Type="http://schemas.openxmlformats.org/officeDocument/2006/relationships/image"/><Relationship Id="rId1" Target="../slideLayouts/slideLayout2.xml" Type="http://schemas.openxmlformats.org/officeDocument/2006/relationships/slideLayout"/><Relationship Id="rId5" Target="../media/image9.jpeg" Type="http://schemas.openxmlformats.org/officeDocument/2006/relationships/image"/><Relationship Id="rId4" Target="../media/hdphoto2.wdp" Type="http://schemas.microsoft.com/office/2007/relationships/hdphoto"/></Relationships>
</file>

<file path=ppt/slides/_rels/slide6.xml.rels><?xml version="1.0" encoding="UTF-8" standalone="yes" ?><Relationships xmlns="http://schemas.openxmlformats.org/package/2006/relationships"><Relationship Id="rId2" Target="../media/image10.jpeg" Type="http://schemas.openxmlformats.org/officeDocument/2006/relationships/image"/><Relationship Id="rId1" Target="../slideLayouts/slideLayout2.xml" Type="http://schemas.openxmlformats.org/officeDocument/2006/relationships/slideLayout"/></Relationships>
</file>

<file path=ppt/slides/_rels/slide7.xml.rels><?xml version="1.0" encoding="UTF-8" standalone="yes" ?><Relationships xmlns="http://schemas.openxmlformats.org/package/2006/relationships"><Relationship Id="rId3" Target="../media/image8.jpeg" Type="http://schemas.openxmlformats.org/officeDocument/2006/relationships/image"/><Relationship Id="rId2" Target="../media/image7.jpg" Type="http://schemas.openxmlformats.org/officeDocument/2006/relationships/image"/><Relationship Id="rId1" Target="../slideLayouts/slideLayout2.xml" Type="http://schemas.openxmlformats.org/officeDocument/2006/relationships/slideLayout"/><Relationship Id="rId5" Target="../media/image9.jpeg" Type="http://schemas.openxmlformats.org/officeDocument/2006/relationships/image"/><Relationship Id="rId4" Target="../media/hdphoto2.wdp" Type="http://schemas.microsoft.com/office/2007/relationships/hdphoto"/></Relationships>
</file>

<file path=ppt/slides/_rels/slide8.xml.rels><?xml version="1.0" encoding="UTF-8" standalone="yes" ?><Relationships xmlns="http://schemas.openxmlformats.org/package/2006/relationships"><Relationship Id="rId3" Target="../media/image8.jpeg" Type="http://schemas.openxmlformats.org/officeDocument/2006/relationships/image"/><Relationship Id="rId2" Target="../media/image7.jpg" Type="http://schemas.openxmlformats.org/officeDocument/2006/relationships/image"/><Relationship Id="rId1" Target="../slideLayouts/slideLayout2.xml" Type="http://schemas.openxmlformats.org/officeDocument/2006/relationships/slideLayout"/><Relationship Id="rId5" Target="../media/image11.jpeg" Type="http://schemas.openxmlformats.org/officeDocument/2006/relationships/image"/><Relationship Id="rId4" Target="../media/hdphoto2.wdp" Type="http://schemas.microsoft.com/office/2007/relationships/hdphoto"/></Relationships>
</file>

<file path=ppt/slides/_rels/slide9.xml.rels><?xml version="1.0" encoding="UTF-8" standalone="yes" ?><Relationships xmlns="http://schemas.openxmlformats.org/package/2006/relationships"><Relationship Id="rId3" Target="../media/image8.jpeg" Type="http://schemas.openxmlformats.org/officeDocument/2006/relationships/image"/><Relationship Id="rId2" Target="../media/image7.jpg" Type="http://schemas.openxmlformats.org/officeDocument/2006/relationships/image"/><Relationship Id="rId1" Target="../slideLayouts/slideLayout2.xml" Type="http://schemas.openxmlformats.org/officeDocument/2006/relationships/slideLayout"/><Relationship Id="rId5" Target="../media/image11.jpeg" Type="http://schemas.openxmlformats.org/officeDocument/2006/relationships/image"/><Relationship Id="rId4" Target="../media/hdphoto2.wdp" Type="http://schemas.microsoft.com/office/2007/relationships/hdphoto"/></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44000" cy="687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feld 3"/>
          <p:cNvSpPr txBox="1"/>
          <p:nvPr/>
        </p:nvSpPr>
        <p:spPr>
          <a:xfrm>
            <a:off x="683568" y="620688"/>
            <a:ext cx="8136904" cy="3046988"/>
          </a:xfrm>
          <a:prstGeom prst="rect">
            <a:avLst/>
          </a:prstGeom>
          <a:noFill/>
        </p:spPr>
        <p:txBody>
          <a:bodyPr wrap="square" rtlCol="0">
            <a:spAutoFit/>
          </a:bodyPr>
          <a:lstStyle/>
          <a:p>
            <a:pPr algn="ctr">
              <a:tabLst>
                <a:tab pos="3676650" algn="l"/>
              </a:tabLst>
            </a:pPr>
            <a:r>
              <a:rPr lang="de-DE" sz="9600" b="1" dirty="0" smtClean="0">
                <a:solidFill>
                  <a:prstClr val="black"/>
                </a:solidFill>
              </a:rPr>
              <a:t>Landgrabbing</a:t>
            </a:r>
            <a:r>
              <a:rPr lang="de-DE" sz="9600" b="1" dirty="0"/>
              <a:t> Afrika</a:t>
            </a:r>
            <a:endParaRPr lang="de-DE" sz="9600" b="1" dirty="0">
              <a:solidFill>
                <a:prstClr val="black"/>
              </a:solidFill>
            </a:endParaRPr>
          </a:p>
        </p:txBody>
      </p:sp>
      <p:sp>
        <p:nvSpPr>
          <p:cNvPr id="5" name="Rechteck 4"/>
          <p:cNvSpPr/>
          <p:nvPr/>
        </p:nvSpPr>
        <p:spPr>
          <a:xfrm>
            <a:off x="1259631" y="5733256"/>
            <a:ext cx="6624737" cy="577081"/>
          </a:xfrm>
          <a:prstGeom prst="rect">
            <a:avLst/>
          </a:prstGeom>
        </p:spPr>
        <p:txBody>
          <a:bodyPr wrap="square">
            <a:spAutoFit/>
          </a:bodyPr>
          <a:lstStyle/>
          <a:p>
            <a:pPr algn="ctr"/>
            <a:r>
              <a:rPr lang="de-DE" sz="1050" b="1" dirty="0"/>
              <a:t>Das Projekt „Praxisnahe Weiterbildung im Umwelt-, Natur- und Klimaschutz“ wird </a:t>
            </a:r>
            <a:r>
              <a:rPr lang="de-DE" sz="1050" b="1" dirty="0" smtClean="0"/>
              <a:t>gefördert </a:t>
            </a:r>
            <a:r>
              <a:rPr lang="de-DE" sz="1050" b="1" dirty="0"/>
              <a:t>aus Mitteln des Europäischen Sozialfonds und der Senatsverwaltung für Arbeit, </a:t>
            </a:r>
            <a:br>
              <a:rPr lang="de-DE" sz="1050" b="1" dirty="0"/>
            </a:br>
            <a:r>
              <a:rPr lang="de-DE" sz="1050" b="1" dirty="0"/>
              <a:t>Integration und Frauen.</a:t>
            </a:r>
            <a:endParaRPr lang="de-DE" sz="1050" b="1" dirty="0">
              <a:effectLst/>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6" y="5301208"/>
            <a:ext cx="1257150" cy="340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18006" y="5264556"/>
            <a:ext cx="569126" cy="4139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92080" y="5240664"/>
            <a:ext cx="689408" cy="461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5" descr="L:\ubb.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40352" y="5264556"/>
            <a:ext cx="647984" cy="368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1195983"/>
      </p:ext>
    </p:extLst>
  </p:cSld>
  <p:clrMapOvr>
    <a:masterClrMapping/>
  </p:clrMapOvr>
  <p:transition spd="slow" advClick="0" advTm="10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20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20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20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2000"/>
                                        <p:tgtEl>
                                          <p:spTgt spid="5"/>
                                        </p:tgtEl>
                                      </p:cBhvr>
                                    </p:animEffect>
                                  </p:childTnLst>
                                </p:cTn>
                              </p:par>
                              <p:par>
                                <p:cTn id="20" presetID="10"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000" y="2051050"/>
            <a:ext cx="2794000" cy="2755900"/>
          </a:xfrm>
          <a:prstGeom prst="rect">
            <a:avLst/>
          </a:prstGeom>
        </p:spPr>
      </p:pic>
      <p:pic>
        <p:nvPicPr>
          <p:cNvPr id="1027" name="Picture 3"/>
          <p:cNvPicPr>
            <a:picLocks noChangeAspect="1" noChangeArrowheads="1"/>
          </p:cNvPicPr>
          <p:nvPr/>
        </p:nvPicPr>
        <p:blipFill>
          <a:blip r:embed="rId3">
            <a:extLst>
              <a:ext uri="{BEBA8EAE-BF5A-486C-A8C5-ECC9F3942E4B}">
                <a14:imgProps xmlns:a14="http://schemas.microsoft.com/office/drawing/2010/main">
                  <a14:imgLayer r:embed="rId4">
                    <a14:imgEffect>
                      <a14:saturation sat="43000"/>
                    </a14:imgEffect>
                  </a14:imgLayer>
                </a14:imgProps>
              </a:ext>
              <a:ext uri="{28A0092B-C50C-407E-A947-70E740481C1C}">
                <a14:useLocalDpi xmlns:a14="http://schemas.microsoft.com/office/drawing/2010/main" val="0"/>
              </a:ext>
            </a:extLst>
          </a:blip>
          <a:srcRect/>
          <a:stretch>
            <a:fillRect/>
          </a:stretch>
        </p:blipFill>
        <p:spPr bwMode="auto">
          <a:xfrm>
            <a:off x="-4233" y="0"/>
            <a:ext cx="9152466" cy="6864350"/>
          </a:xfrm>
          <a:prstGeom prst="rect">
            <a:avLst/>
          </a:prstGeom>
          <a:noFill/>
          <a:ln>
            <a:noFill/>
          </a:ln>
          <a:effectLst>
            <a:outerShdw dist="35921" dir="2700000" algn="ctr" rotWithShape="0">
              <a:schemeClr val="bg2"/>
            </a:outerShdw>
            <a:softEdge rad="635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feld 3"/>
          <p:cNvSpPr txBox="1"/>
          <p:nvPr/>
        </p:nvSpPr>
        <p:spPr>
          <a:xfrm>
            <a:off x="468000" y="648000"/>
            <a:ext cx="8352928" cy="1015663"/>
          </a:xfrm>
          <a:prstGeom prst="rect">
            <a:avLst/>
          </a:prstGeom>
          <a:noFill/>
        </p:spPr>
        <p:txBody>
          <a:bodyPr wrap="square" rtlCol="0">
            <a:spAutoFit/>
          </a:bodyPr>
          <a:lstStyle/>
          <a:p>
            <a:pPr algn="ctr"/>
            <a:r>
              <a:rPr lang="de-DE" sz="6000" b="1" dirty="0" smtClean="0"/>
              <a:t>Äthiopien im Ausverkauf</a:t>
            </a:r>
            <a:endParaRPr lang="de-DE" sz="6000" b="1" dirty="0"/>
          </a:p>
        </p:txBody>
      </p:sp>
      <p:pic>
        <p:nvPicPr>
          <p:cNvPr id="1026" name="Picture 2" descr="L:\Projekt Landgrabbing\Bilder\pixabay\children-734891_128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80912" y="2982764"/>
            <a:ext cx="4127104" cy="2750328"/>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
        <p:nvSpPr>
          <p:cNvPr id="2" name="Textfeld 1"/>
          <p:cNvSpPr txBox="1"/>
          <p:nvPr/>
        </p:nvSpPr>
        <p:spPr>
          <a:xfrm>
            <a:off x="863816" y="1647788"/>
            <a:ext cx="7416368" cy="923330"/>
          </a:xfrm>
          <a:prstGeom prst="rect">
            <a:avLst/>
          </a:prstGeom>
          <a:noFill/>
        </p:spPr>
        <p:txBody>
          <a:bodyPr wrap="square" rtlCol="0">
            <a:spAutoFit/>
          </a:bodyPr>
          <a:lstStyle/>
          <a:p>
            <a:pPr algn="ctr"/>
            <a:r>
              <a:rPr lang="de-DE" b="1" dirty="0" smtClean="0">
                <a:solidFill>
                  <a:schemeClr val="bg1">
                    <a:lumMod val="95000"/>
                  </a:schemeClr>
                </a:solidFill>
                <a:effectLst>
                  <a:outerShdw blurRad="38100" dist="38100" dir="2700000" algn="tl">
                    <a:srgbClr val="000000">
                      <a:alpha val="43137"/>
                    </a:srgbClr>
                  </a:outerShdw>
                </a:effectLst>
              </a:rPr>
              <a:t>Der Premierminister Äthiopiens, Meles Zenawi wurde zu der Tatsache, dass die Kinder seines Landes derart ausgebeutet werden, zu einer Stellungnahme gebeten. Seine Antwort lautete… (Zitat)</a:t>
            </a:r>
            <a:endParaRPr lang="de-DE" b="1" dirty="0">
              <a:solidFill>
                <a:schemeClr val="bg1">
                  <a:lumMod val="9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5106117"/>
      </p:ext>
    </p:extLst>
  </p:cSld>
  <p:clrMapOvr>
    <a:masterClrMapping/>
  </p:clrMapOvr>
  <p:transition spd="slow" advClick="0" advTm="10000">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BEBA8EAE-BF5A-486C-A8C5-ECC9F3942E4B}">
                <a14:imgProps xmlns:a14="http://schemas.microsoft.com/office/drawing/2010/main">
                  <a14:imgLayer r:embed="rId3">
                    <a14:imgEffect>
                      <a14:saturation sat="43000"/>
                    </a14:imgEffect>
                  </a14:imgLayer>
                </a14:imgProps>
              </a:ext>
              <a:ext uri="{28A0092B-C50C-407E-A947-70E740481C1C}">
                <a14:useLocalDpi xmlns:a14="http://schemas.microsoft.com/office/drawing/2010/main" val="0"/>
              </a:ext>
            </a:extLst>
          </a:blip>
          <a:srcRect/>
          <a:stretch>
            <a:fillRect/>
          </a:stretch>
        </p:blipFill>
        <p:spPr bwMode="auto">
          <a:xfrm>
            <a:off x="-8466" y="20628"/>
            <a:ext cx="9152466"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feld 1"/>
          <p:cNvSpPr txBox="1"/>
          <p:nvPr/>
        </p:nvSpPr>
        <p:spPr>
          <a:xfrm>
            <a:off x="5652120" y="764704"/>
            <a:ext cx="3312368" cy="4524315"/>
          </a:xfrm>
          <a:prstGeom prst="rect">
            <a:avLst/>
          </a:prstGeom>
          <a:noFill/>
        </p:spPr>
        <p:txBody>
          <a:bodyPr wrap="square" rtlCol="0">
            <a:spAutoFit/>
          </a:bodyPr>
          <a:lstStyle/>
          <a:p>
            <a:r>
              <a:rPr lang="de-DE" sz="3600" b="1" dirty="0" smtClean="0"/>
              <a:t>„Wir möchten nicht die jungfräuliche Schönheit unseres Landes bewundern, während wir verhungern.“</a:t>
            </a:r>
            <a:endParaRPr lang="de-DE" sz="3600" b="1" dirty="0"/>
          </a:p>
        </p:txBody>
      </p:sp>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66" y="-4657"/>
            <a:ext cx="5520694" cy="6899168"/>
          </a:xfrm>
          <a:prstGeom prst="rect">
            <a:avLst/>
          </a:prstGeom>
        </p:spPr>
      </p:pic>
      <p:sp>
        <p:nvSpPr>
          <p:cNvPr id="6" name="Textfeld 5"/>
          <p:cNvSpPr txBox="1"/>
          <p:nvPr/>
        </p:nvSpPr>
        <p:spPr>
          <a:xfrm>
            <a:off x="539552" y="5901023"/>
            <a:ext cx="4196737" cy="646331"/>
          </a:xfrm>
          <a:prstGeom prst="rect">
            <a:avLst/>
          </a:prstGeom>
          <a:noFill/>
        </p:spPr>
        <p:txBody>
          <a:bodyPr wrap="square" rtlCol="0">
            <a:spAutoFit/>
          </a:bodyPr>
          <a:lstStyle/>
          <a:p>
            <a:r>
              <a:rPr lang="de-DE" b="1" dirty="0" smtClean="0">
                <a:solidFill>
                  <a:schemeClr val="bg1"/>
                </a:solidFill>
              </a:rPr>
              <a:t>Meles Zenawi  Premierminister 1995-2012</a:t>
            </a:r>
          </a:p>
          <a:p>
            <a:pPr algn="ctr"/>
            <a:r>
              <a:rPr lang="de-DE" b="1" dirty="0" smtClean="0">
                <a:solidFill>
                  <a:schemeClr val="bg1"/>
                </a:solidFill>
              </a:rPr>
              <a:t>(1955-2012) </a:t>
            </a:r>
            <a:endParaRPr lang="de-DE" dirty="0">
              <a:solidFill>
                <a:schemeClr val="bg1"/>
              </a:solidFill>
            </a:endParaRPr>
          </a:p>
        </p:txBody>
      </p:sp>
    </p:spTree>
    <p:extLst>
      <p:ext uri="{BB962C8B-B14F-4D97-AF65-F5344CB8AC3E}">
        <p14:creationId xmlns:p14="http://schemas.microsoft.com/office/powerpoint/2010/main" val="441614325"/>
      </p:ext>
    </p:extLst>
  </p:cSld>
  <p:clrMapOvr>
    <a:masterClrMapping/>
  </p:clrMapOvr>
  <p:transition spd="slow" advClick="0" advTm="13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par>
                          <p:cTn id="11" fill="hold">
                            <p:stCondLst>
                              <p:cond delay="500"/>
                            </p:stCondLst>
                            <p:childTnLst>
                              <p:par>
                                <p:cTn id="12" presetID="10" presetClass="entr" presetSubtype="0" fill="hold" grpId="0" nodeType="afterEffect">
                                  <p:stCondLst>
                                    <p:cond delay="100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childTnLst>
                                </p:cTn>
                              </p:par>
                              <p:par>
                                <p:cTn id="15" presetID="10" presetClass="exit" presetSubtype="0" fill="hold" nodeType="withEffect">
                                  <p:stCondLst>
                                    <p:cond delay="100"/>
                                  </p:stCondLst>
                                  <p:childTnLst>
                                    <p:animEffect transition="out" filter="fade">
                                      <p:cBhvr>
                                        <p:cTn id="16" dur="2000"/>
                                        <p:tgtEl>
                                          <p:spTgt spid="1027"/>
                                        </p:tgtEl>
                                      </p:cBhvr>
                                    </p:animEffect>
                                    <p:set>
                                      <p:cBhvr>
                                        <p:cTn id="17" dur="1" fill="hold">
                                          <p:stCondLst>
                                            <p:cond delay="1999"/>
                                          </p:stCondLst>
                                        </p:cTn>
                                        <p:tgtEl>
                                          <p:spTgt spid="10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000" y="2051050"/>
            <a:ext cx="2794000" cy="2755900"/>
          </a:xfrm>
          <a:prstGeom prst="rect">
            <a:avLst/>
          </a:prstGeom>
        </p:spPr>
      </p:pic>
      <p:pic>
        <p:nvPicPr>
          <p:cNvPr id="1027" name="Picture 3"/>
          <p:cNvPicPr>
            <a:picLocks noChangeAspect="1" noChangeArrowheads="1"/>
          </p:cNvPicPr>
          <p:nvPr/>
        </p:nvPicPr>
        <p:blipFill>
          <a:blip r:embed="rId3">
            <a:extLst>
              <a:ext uri="{BEBA8EAE-BF5A-486C-A8C5-ECC9F3942E4B}">
                <a14:imgProps xmlns:a14="http://schemas.microsoft.com/office/drawing/2010/main">
                  <a14:imgLayer r:embed="rId4">
                    <a14:imgEffect>
                      <a14:saturation sat="43000"/>
                    </a14:imgEffect>
                  </a14:imgLayer>
                </a14:imgProps>
              </a:ext>
              <a:ext uri="{28A0092B-C50C-407E-A947-70E740481C1C}">
                <a14:useLocalDpi xmlns:a14="http://schemas.microsoft.com/office/drawing/2010/main" val="0"/>
              </a:ext>
            </a:extLst>
          </a:blip>
          <a:srcRect/>
          <a:stretch>
            <a:fillRect/>
          </a:stretch>
        </p:blipFill>
        <p:spPr bwMode="auto">
          <a:xfrm>
            <a:off x="-4233" y="0"/>
            <a:ext cx="9152466" cy="6864350"/>
          </a:xfrm>
          <a:prstGeom prst="rect">
            <a:avLst/>
          </a:prstGeom>
          <a:noFill/>
          <a:ln>
            <a:noFill/>
          </a:ln>
          <a:effectLst>
            <a:outerShdw dist="35921" dir="2700000" algn="ctr" rotWithShape="0">
              <a:schemeClr val="bg2"/>
            </a:outerShdw>
            <a:softEdge rad="635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feld 3"/>
          <p:cNvSpPr txBox="1"/>
          <p:nvPr/>
        </p:nvSpPr>
        <p:spPr>
          <a:xfrm>
            <a:off x="468000" y="648000"/>
            <a:ext cx="8352928" cy="1015663"/>
          </a:xfrm>
          <a:prstGeom prst="rect">
            <a:avLst/>
          </a:prstGeom>
          <a:noFill/>
        </p:spPr>
        <p:txBody>
          <a:bodyPr wrap="square" rtlCol="0">
            <a:spAutoFit/>
          </a:bodyPr>
          <a:lstStyle/>
          <a:p>
            <a:pPr algn="ctr"/>
            <a:r>
              <a:rPr lang="de-DE" sz="6000" b="1" dirty="0" smtClean="0"/>
              <a:t>Äthiopien im Ausverkauf</a:t>
            </a:r>
            <a:endParaRPr lang="de-DE" sz="6000" b="1" dirty="0"/>
          </a:p>
        </p:txBody>
      </p:sp>
      <p:sp>
        <p:nvSpPr>
          <p:cNvPr id="2" name="Textfeld 1"/>
          <p:cNvSpPr txBox="1"/>
          <p:nvPr/>
        </p:nvSpPr>
        <p:spPr>
          <a:xfrm>
            <a:off x="771040" y="1700808"/>
            <a:ext cx="7761399" cy="1477328"/>
          </a:xfrm>
          <a:prstGeom prst="rect">
            <a:avLst/>
          </a:prstGeom>
          <a:noFill/>
        </p:spPr>
        <p:txBody>
          <a:bodyPr wrap="square" rtlCol="0">
            <a:spAutoFit/>
          </a:bodyPr>
          <a:lstStyle/>
          <a:p>
            <a:pPr algn="ctr"/>
            <a:r>
              <a:rPr lang="de-DE" b="1" dirty="0" smtClean="0">
                <a:solidFill>
                  <a:schemeClr val="bg1">
                    <a:lumMod val="95000"/>
                  </a:schemeClr>
                </a:solidFill>
                <a:effectLst>
                  <a:outerShdw blurRad="38100" dist="38100" dir="2700000" algn="tl">
                    <a:srgbClr val="000000">
                      <a:alpha val="43137"/>
                    </a:srgbClr>
                  </a:outerShdw>
                </a:effectLst>
              </a:rPr>
              <a:t>Die sogenannten Investoren sind am Anfang sogar sehr willkommen. Der Bevölkerung wird erzählt dass viel Gutes mit ihnen ins Land kommt.  Dazu gehören Devisen, Beschäftigung, Technik und Know How dass für die eigene Landwirtschaft genutzt werden kann. Davon kommt aber in der Regel so gut wie nichts bei der Bevölkerung an…</a:t>
            </a:r>
            <a:endParaRPr lang="de-DE" b="1" dirty="0">
              <a:solidFill>
                <a:schemeClr val="bg1">
                  <a:lumMod val="95000"/>
                </a:schemeClr>
              </a:solidFill>
              <a:effectLst>
                <a:outerShdw blurRad="38100" dist="38100" dir="2700000" algn="tl">
                  <a:srgbClr val="000000">
                    <a:alpha val="43137"/>
                  </a:srgbClr>
                </a:outerShdw>
              </a:effectLst>
            </a:endParaRPr>
          </a:p>
        </p:txBody>
      </p:sp>
      <p:pic>
        <p:nvPicPr>
          <p:cNvPr id="13" name="Picture 2" descr="E:\Frank GIS\Projekt Landgrabbing\ethiopia-2373885_192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46236" y="3356992"/>
            <a:ext cx="5851525" cy="3292475"/>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6365055"/>
      </p:ext>
    </p:extLst>
  </p:cSld>
  <p:clrMapOvr>
    <a:masterClrMapping/>
  </p:clrMapOvr>
  <p:transition spd="slow" advClick="0" advTm="19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000" y="2051050"/>
            <a:ext cx="2794000" cy="2755900"/>
          </a:xfrm>
          <a:prstGeom prst="rect">
            <a:avLst/>
          </a:prstGeom>
        </p:spPr>
      </p:pic>
      <p:pic>
        <p:nvPicPr>
          <p:cNvPr id="1027" name="Picture 3"/>
          <p:cNvPicPr>
            <a:picLocks noChangeAspect="1" noChangeArrowheads="1"/>
          </p:cNvPicPr>
          <p:nvPr/>
        </p:nvPicPr>
        <p:blipFill>
          <a:blip r:embed="rId3">
            <a:extLst>
              <a:ext uri="{BEBA8EAE-BF5A-486C-A8C5-ECC9F3942E4B}">
                <a14:imgProps xmlns:a14="http://schemas.microsoft.com/office/drawing/2010/main">
                  <a14:imgLayer r:embed="rId4">
                    <a14:imgEffect>
                      <a14:saturation sat="43000"/>
                    </a14:imgEffect>
                  </a14:imgLayer>
                </a14:imgProps>
              </a:ext>
              <a:ext uri="{28A0092B-C50C-407E-A947-70E740481C1C}">
                <a14:useLocalDpi xmlns:a14="http://schemas.microsoft.com/office/drawing/2010/main" val="0"/>
              </a:ext>
            </a:extLst>
          </a:blip>
          <a:srcRect/>
          <a:stretch>
            <a:fillRect/>
          </a:stretch>
        </p:blipFill>
        <p:spPr bwMode="auto">
          <a:xfrm>
            <a:off x="-4233" y="0"/>
            <a:ext cx="9152466" cy="6864350"/>
          </a:xfrm>
          <a:prstGeom prst="rect">
            <a:avLst/>
          </a:prstGeom>
          <a:noFill/>
          <a:ln>
            <a:noFill/>
          </a:ln>
          <a:effectLst>
            <a:outerShdw dist="35921" dir="2700000" algn="ctr" rotWithShape="0">
              <a:schemeClr val="bg2"/>
            </a:outerShdw>
            <a:softEdge rad="635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a:off x="468000" y="648000"/>
            <a:ext cx="8352928" cy="1015663"/>
          </a:xfrm>
          <a:prstGeom prst="rect">
            <a:avLst/>
          </a:prstGeom>
          <a:noFill/>
        </p:spPr>
        <p:txBody>
          <a:bodyPr wrap="square" rtlCol="0">
            <a:spAutoFit/>
          </a:bodyPr>
          <a:lstStyle/>
          <a:p>
            <a:pPr algn="ctr"/>
            <a:r>
              <a:rPr lang="de-DE" sz="6000" b="1" dirty="0" smtClean="0"/>
              <a:t>Äthiopien im Ausverkauf</a:t>
            </a:r>
            <a:endParaRPr lang="de-DE" sz="6000" b="1" dirty="0"/>
          </a:p>
        </p:txBody>
      </p:sp>
      <p:pic>
        <p:nvPicPr>
          <p:cNvPr id="2050" name="Picture 2" descr="E:\Frank GIS\Projekt Landgrabbing\ethiopia-2373885_192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46237" y="3356992"/>
            <a:ext cx="5851525" cy="3292475"/>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
        <p:nvSpPr>
          <p:cNvPr id="8" name="Textfeld 7"/>
          <p:cNvSpPr txBox="1"/>
          <p:nvPr/>
        </p:nvSpPr>
        <p:spPr>
          <a:xfrm>
            <a:off x="763764" y="1484784"/>
            <a:ext cx="7761399" cy="2308324"/>
          </a:xfrm>
          <a:prstGeom prst="rect">
            <a:avLst/>
          </a:prstGeom>
          <a:noFill/>
        </p:spPr>
        <p:txBody>
          <a:bodyPr wrap="square" rtlCol="0">
            <a:spAutoFit/>
          </a:bodyPr>
          <a:lstStyle/>
          <a:p>
            <a:pPr algn="ctr"/>
            <a:r>
              <a:rPr lang="de-DE" b="1" dirty="0" smtClean="0">
                <a:solidFill>
                  <a:schemeClr val="bg1">
                    <a:lumMod val="95000"/>
                  </a:schemeClr>
                </a:solidFill>
                <a:effectLst>
                  <a:outerShdw blurRad="38100" dist="38100" dir="2700000" algn="tl">
                    <a:srgbClr val="000000">
                      <a:alpha val="43137"/>
                    </a:srgbClr>
                  </a:outerShdw>
                </a:effectLst>
              </a:rPr>
              <a:t>…im Gegenteil!</a:t>
            </a:r>
          </a:p>
          <a:p>
            <a:pPr algn="ctr"/>
            <a:r>
              <a:rPr lang="de-DE" b="1" dirty="0" smtClean="0">
                <a:solidFill>
                  <a:schemeClr val="bg1">
                    <a:lumMod val="95000"/>
                  </a:schemeClr>
                </a:solidFill>
                <a:effectLst>
                  <a:outerShdw blurRad="38100" dist="38100" dir="2700000" algn="tl">
                    <a:srgbClr val="000000">
                      <a:alpha val="43137"/>
                    </a:srgbClr>
                  </a:outerShdw>
                </a:effectLst>
              </a:rPr>
              <a:t> Sehr oft muß sogar Notnahrung aus dem Ausland gekauft werden.</a:t>
            </a:r>
          </a:p>
          <a:p>
            <a:pPr algn="ctr"/>
            <a:r>
              <a:rPr lang="de-DE" b="1" dirty="0" smtClean="0">
                <a:solidFill>
                  <a:schemeClr val="bg1">
                    <a:lumMod val="95000"/>
                  </a:schemeClr>
                </a:solidFill>
                <a:effectLst>
                  <a:outerShdw blurRad="38100" dist="38100" dir="2700000" algn="tl">
                    <a:srgbClr val="000000">
                      <a:alpha val="43137"/>
                    </a:srgbClr>
                  </a:outerShdw>
                </a:effectLst>
              </a:rPr>
              <a:t>Versprechungen über den Ausbau der hiesigen Wasser- und Stromversorgung</a:t>
            </a:r>
          </a:p>
          <a:p>
            <a:pPr algn="ctr"/>
            <a:r>
              <a:rPr lang="de-DE" b="1" dirty="0" smtClean="0">
                <a:solidFill>
                  <a:schemeClr val="bg1">
                    <a:lumMod val="95000"/>
                  </a:schemeClr>
                </a:solidFill>
                <a:effectLst>
                  <a:outerShdw blurRad="38100" dist="38100" dir="2700000" algn="tl">
                    <a:srgbClr val="000000">
                      <a:alpha val="43137"/>
                    </a:srgbClr>
                  </a:outerShdw>
                </a:effectLst>
              </a:rPr>
              <a:t>oder den Neu- und Umbau von Krankenhäusern und Schulen werden, wenn überhaupt, nur in äußerst geringen Maße eingehalten. Der Hauptgrund, neben der Profitgier, ist hierbei die Tatsache dass kein Gesetz über den Verbleib von Gewinnen solcher „Investitionen“ existiert!  </a:t>
            </a:r>
          </a:p>
          <a:p>
            <a:pPr algn="ctr"/>
            <a:endParaRPr lang="de-DE" b="1" dirty="0">
              <a:solidFill>
                <a:schemeClr val="bg1">
                  <a:lumMod val="9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22670098"/>
      </p:ext>
    </p:extLst>
  </p:cSld>
  <p:clrMapOvr>
    <a:masterClrMapping/>
  </p:clrMapOvr>
  <p:transition spd="slow" advClick="0" advTm="23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000" y="2051050"/>
            <a:ext cx="2794000" cy="2755900"/>
          </a:xfrm>
          <a:prstGeom prst="rect">
            <a:avLst/>
          </a:prstGeom>
        </p:spPr>
      </p:pic>
      <p:pic>
        <p:nvPicPr>
          <p:cNvPr id="1027" name="Picture 3"/>
          <p:cNvPicPr>
            <a:picLocks noChangeAspect="1" noChangeArrowheads="1"/>
          </p:cNvPicPr>
          <p:nvPr/>
        </p:nvPicPr>
        <p:blipFill>
          <a:blip r:embed="rId3">
            <a:extLst>
              <a:ext uri="{BEBA8EAE-BF5A-486C-A8C5-ECC9F3942E4B}">
                <a14:imgProps xmlns:a14="http://schemas.microsoft.com/office/drawing/2010/main">
                  <a14:imgLayer r:embed="rId4">
                    <a14:imgEffect>
                      <a14:saturation sat="43000"/>
                    </a14:imgEffect>
                  </a14:imgLayer>
                </a14:imgProps>
              </a:ext>
              <a:ext uri="{28A0092B-C50C-407E-A947-70E740481C1C}">
                <a14:useLocalDpi xmlns:a14="http://schemas.microsoft.com/office/drawing/2010/main" val="0"/>
              </a:ext>
            </a:extLst>
          </a:blip>
          <a:srcRect/>
          <a:stretch>
            <a:fillRect/>
          </a:stretch>
        </p:blipFill>
        <p:spPr bwMode="auto">
          <a:xfrm>
            <a:off x="-4233" y="0"/>
            <a:ext cx="9152466" cy="6864350"/>
          </a:xfrm>
          <a:prstGeom prst="rect">
            <a:avLst/>
          </a:prstGeom>
          <a:noFill/>
          <a:ln>
            <a:noFill/>
          </a:ln>
          <a:effectLst>
            <a:outerShdw dist="35921" dir="2700000" algn="ctr" rotWithShape="0">
              <a:schemeClr val="bg2"/>
            </a:outerShdw>
            <a:softEdge rad="635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feld 3"/>
          <p:cNvSpPr txBox="1"/>
          <p:nvPr/>
        </p:nvSpPr>
        <p:spPr>
          <a:xfrm>
            <a:off x="468000" y="648000"/>
            <a:ext cx="8352928" cy="1015663"/>
          </a:xfrm>
          <a:prstGeom prst="rect">
            <a:avLst/>
          </a:prstGeom>
          <a:noFill/>
        </p:spPr>
        <p:txBody>
          <a:bodyPr wrap="square" rtlCol="0">
            <a:spAutoFit/>
          </a:bodyPr>
          <a:lstStyle/>
          <a:p>
            <a:pPr algn="ctr"/>
            <a:r>
              <a:rPr lang="de-DE" sz="6000" b="1" dirty="0" smtClean="0"/>
              <a:t>Äthiopien im Ausverkauf</a:t>
            </a:r>
            <a:endParaRPr lang="de-DE" sz="6000" b="1" dirty="0"/>
          </a:p>
        </p:txBody>
      </p:sp>
      <p:sp>
        <p:nvSpPr>
          <p:cNvPr id="2" name="Textfeld 1"/>
          <p:cNvSpPr txBox="1"/>
          <p:nvPr/>
        </p:nvSpPr>
        <p:spPr>
          <a:xfrm>
            <a:off x="683568" y="1772816"/>
            <a:ext cx="7848872" cy="3970318"/>
          </a:xfrm>
          <a:prstGeom prst="rect">
            <a:avLst/>
          </a:prstGeom>
          <a:noFill/>
        </p:spPr>
        <p:txBody>
          <a:bodyPr wrap="square" rtlCol="0">
            <a:spAutoFit/>
          </a:bodyPr>
          <a:lstStyle/>
          <a:p>
            <a:r>
              <a:rPr lang="de-DE" b="1" dirty="0" smtClean="0">
                <a:solidFill>
                  <a:schemeClr val="bg1">
                    <a:lumMod val="95000"/>
                  </a:schemeClr>
                </a:solidFill>
                <a:effectLst>
                  <a:outerShdw blurRad="38100" dist="38100" dir="2700000" algn="tl">
                    <a:srgbClr val="000000">
                      <a:alpha val="43137"/>
                    </a:srgbClr>
                  </a:outerShdw>
                </a:effectLst>
              </a:rPr>
              <a:t>Wer „kauft“ aus welchem Grund?</a:t>
            </a:r>
          </a:p>
          <a:p>
            <a:endParaRPr lang="de-DE" b="1" dirty="0">
              <a:solidFill>
                <a:schemeClr val="bg1">
                  <a:lumMod val="95000"/>
                </a:schemeClr>
              </a:solidFill>
              <a:effectLst>
                <a:outerShdw blurRad="38100" dist="38100" dir="2700000" algn="tl">
                  <a:srgbClr val="000000">
                    <a:alpha val="43137"/>
                  </a:srgbClr>
                </a:outerShdw>
              </a:effectLst>
            </a:endParaRPr>
          </a:p>
          <a:p>
            <a:r>
              <a:rPr lang="de-DE" b="1" dirty="0" smtClean="0">
                <a:solidFill>
                  <a:schemeClr val="bg1">
                    <a:lumMod val="95000"/>
                  </a:schemeClr>
                </a:solidFill>
                <a:effectLst>
                  <a:outerShdw blurRad="38100" dist="38100" dir="2700000" algn="tl">
                    <a:srgbClr val="000000">
                      <a:alpha val="43137"/>
                    </a:srgbClr>
                  </a:outerShdw>
                </a:effectLst>
              </a:rPr>
              <a:t>Ostasien</a:t>
            </a:r>
          </a:p>
          <a:p>
            <a:r>
              <a:rPr lang="de-DE" b="1" dirty="0" smtClean="0">
                <a:solidFill>
                  <a:schemeClr val="bg1">
                    <a:lumMod val="95000"/>
                  </a:schemeClr>
                </a:solidFill>
                <a:effectLst>
                  <a:outerShdw blurRad="38100" dist="38100" dir="2700000" algn="tl">
                    <a:srgbClr val="000000">
                      <a:alpha val="43137"/>
                    </a:srgbClr>
                  </a:outerShdw>
                </a:effectLst>
              </a:rPr>
              <a:t>China, Japan und Südkorea</a:t>
            </a:r>
          </a:p>
          <a:p>
            <a:pPr marL="285750" indent="-285750">
              <a:buFont typeface="Arial" panose="020B0604020202020204" pitchFamily="34" charset="0"/>
              <a:buChar char="•"/>
            </a:pPr>
            <a:r>
              <a:rPr lang="de-DE" b="1" dirty="0" smtClean="0">
                <a:solidFill>
                  <a:schemeClr val="bg1">
                    <a:lumMod val="95000"/>
                  </a:schemeClr>
                </a:solidFill>
                <a:effectLst>
                  <a:outerShdw blurRad="38100" dist="38100" dir="2700000" algn="tl">
                    <a:srgbClr val="000000">
                      <a:alpha val="43137"/>
                    </a:srgbClr>
                  </a:outerShdw>
                </a:effectLst>
              </a:rPr>
              <a:t>Steigende Nachfrage nach Grundnahrungsmitteln und Fleisch.</a:t>
            </a:r>
          </a:p>
          <a:p>
            <a:pPr marL="285750" indent="-285750">
              <a:buFont typeface="Arial" panose="020B0604020202020204" pitchFamily="34" charset="0"/>
              <a:buChar char="•"/>
            </a:pPr>
            <a:r>
              <a:rPr lang="de-DE" b="1" dirty="0" smtClean="0">
                <a:solidFill>
                  <a:schemeClr val="bg1">
                    <a:lumMod val="95000"/>
                  </a:schemeClr>
                </a:solidFill>
                <a:effectLst>
                  <a:outerShdw blurRad="38100" dist="38100" dir="2700000" algn="tl">
                    <a:srgbClr val="000000">
                      <a:alpha val="43137"/>
                    </a:srgbClr>
                  </a:outerShdw>
                </a:effectLst>
              </a:rPr>
              <a:t>Getreide und Futterpflanzen werden benötigt.</a:t>
            </a:r>
          </a:p>
          <a:p>
            <a:endParaRPr lang="de-DE" b="1" dirty="0" smtClean="0">
              <a:solidFill>
                <a:schemeClr val="bg1">
                  <a:lumMod val="95000"/>
                </a:schemeClr>
              </a:solidFill>
              <a:effectLst>
                <a:outerShdw blurRad="38100" dist="38100" dir="2700000" algn="tl">
                  <a:srgbClr val="000000">
                    <a:alpha val="43137"/>
                  </a:srgbClr>
                </a:outerShdw>
              </a:effectLst>
            </a:endParaRPr>
          </a:p>
          <a:p>
            <a:r>
              <a:rPr lang="de-DE" b="1" dirty="0" smtClean="0">
                <a:solidFill>
                  <a:schemeClr val="bg1">
                    <a:lumMod val="95000"/>
                  </a:schemeClr>
                </a:solidFill>
                <a:effectLst>
                  <a:outerShdw blurRad="38100" dist="38100" dir="2700000" algn="tl">
                    <a:srgbClr val="000000">
                      <a:alpha val="43137"/>
                    </a:srgbClr>
                  </a:outerShdw>
                </a:effectLst>
              </a:rPr>
              <a:t>Golfstaaten/ Mittlerer Osten</a:t>
            </a:r>
          </a:p>
          <a:p>
            <a:pPr marL="285750" indent="-285750">
              <a:buFont typeface="Arial" panose="020B0604020202020204" pitchFamily="34" charset="0"/>
              <a:buChar char="•"/>
            </a:pPr>
            <a:r>
              <a:rPr lang="de-DE" b="1" dirty="0" smtClean="0">
                <a:solidFill>
                  <a:schemeClr val="bg1">
                    <a:lumMod val="95000"/>
                  </a:schemeClr>
                </a:solidFill>
                <a:effectLst>
                  <a:outerShdw blurRad="38100" dist="38100" dir="2700000" algn="tl">
                    <a:srgbClr val="000000">
                      <a:alpha val="43137"/>
                    </a:srgbClr>
                  </a:outerShdw>
                </a:effectLst>
              </a:rPr>
              <a:t>Verfügbarkeit großer Geldsummen aus Ölgeschäften</a:t>
            </a:r>
          </a:p>
          <a:p>
            <a:endParaRPr lang="de-DE" b="1" dirty="0">
              <a:solidFill>
                <a:schemeClr val="bg1">
                  <a:lumMod val="95000"/>
                </a:schemeClr>
              </a:solidFill>
              <a:effectLst>
                <a:outerShdw blurRad="38100" dist="38100" dir="2700000" algn="tl">
                  <a:srgbClr val="000000">
                    <a:alpha val="43137"/>
                  </a:srgbClr>
                </a:outerShdw>
              </a:effectLst>
            </a:endParaRPr>
          </a:p>
          <a:p>
            <a:r>
              <a:rPr lang="de-DE" b="1" dirty="0" smtClean="0">
                <a:solidFill>
                  <a:schemeClr val="bg1">
                    <a:lumMod val="95000"/>
                  </a:schemeClr>
                </a:solidFill>
                <a:effectLst>
                  <a:outerShdw blurRad="38100" dist="38100" dir="2700000" algn="tl">
                    <a:srgbClr val="000000">
                      <a:alpha val="43137"/>
                    </a:srgbClr>
                  </a:outerShdw>
                </a:effectLst>
              </a:rPr>
              <a:t>Großkonzerne der Industrieländer</a:t>
            </a:r>
          </a:p>
          <a:p>
            <a:pPr marL="285750" indent="-285750">
              <a:buFont typeface="Arial" panose="020B0604020202020204" pitchFamily="34" charset="0"/>
              <a:buChar char="•"/>
            </a:pPr>
            <a:r>
              <a:rPr lang="de-DE" b="1" dirty="0" smtClean="0">
                <a:solidFill>
                  <a:schemeClr val="bg1">
                    <a:lumMod val="95000"/>
                  </a:schemeClr>
                </a:solidFill>
                <a:effectLst>
                  <a:outerShdw blurRad="38100" dist="38100" dir="2700000" algn="tl">
                    <a:srgbClr val="000000">
                      <a:alpha val="43137"/>
                    </a:srgbClr>
                  </a:outerShdw>
                </a:effectLst>
              </a:rPr>
              <a:t>Pflanzen zur Energiegewinnung:  Mais, Ölpflanzen oder Zuckerrohr</a:t>
            </a:r>
          </a:p>
          <a:p>
            <a:endParaRPr lang="de-DE" b="1" dirty="0">
              <a:solidFill>
                <a:schemeClr val="bg1">
                  <a:lumMod val="95000"/>
                </a:schemeClr>
              </a:solidFill>
              <a:effectLst>
                <a:outerShdw blurRad="38100" dist="38100" dir="2700000" algn="tl">
                  <a:srgbClr val="000000">
                    <a:alpha val="43137"/>
                  </a:srgbClr>
                </a:outerShdw>
              </a:effectLst>
            </a:endParaRPr>
          </a:p>
          <a:p>
            <a:pPr marL="285750" indent="-285750">
              <a:buFont typeface="Arial" panose="020B0604020202020204" pitchFamily="34" charset="0"/>
              <a:buChar char="•"/>
            </a:pPr>
            <a:endParaRPr lang="de-DE" b="1" dirty="0">
              <a:solidFill>
                <a:schemeClr val="bg1">
                  <a:lumMod val="9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61556047"/>
      </p:ext>
    </p:extLst>
  </p:cSld>
  <p:clrMapOvr>
    <a:masterClrMapping/>
  </p:clrMapOvr>
  <p:transition spd="slow" advClick="0" advTm="23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animEffect transition="in" filter="fade">
                                      <p:cBhvr>
                                        <p:cTn id="10" dur="500"/>
                                        <p:tgtEl>
                                          <p:spTgt spid="2">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fade">
                                      <p:cBhvr>
                                        <p:cTn id="13" dur="500"/>
                                        <p:tgtEl>
                                          <p:spTgt spid="2">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5" end="5"/>
                                            </p:txEl>
                                          </p:spTgt>
                                        </p:tgtEl>
                                        <p:attrNameLst>
                                          <p:attrName>style.visibility</p:attrName>
                                        </p:attrNameLst>
                                      </p:cBhvr>
                                      <p:to>
                                        <p:strVal val="visible"/>
                                      </p:to>
                                    </p:set>
                                    <p:animEffect transition="in" filter="fade">
                                      <p:cBhvr>
                                        <p:cTn id="16" dur="500"/>
                                        <p:tgtEl>
                                          <p:spTgt spid="2">
                                            <p:txEl>
                                              <p:pRg st="5" end="5"/>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animEffect transition="in" filter="fade">
                                      <p:cBhvr>
                                        <p:cTn id="21" dur="500"/>
                                        <p:tgtEl>
                                          <p:spTgt spid="2">
                                            <p:txEl>
                                              <p:pRg st="7" end="7"/>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
                                            <p:txEl>
                                              <p:pRg st="8" end="8"/>
                                            </p:txEl>
                                          </p:spTgt>
                                        </p:tgtEl>
                                        <p:attrNameLst>
                                          <p:attrName>style.visibility</p:attrName>
                                        </p:attrNameLst>
                                      </p:cBhvr>
                                      <p:to>
                                        <p:strVal val="visible"/>
                                      </p:to>
                                    </p:set>
                                    <p:animEffect transition="in" filter="fade">
                                      <p:cBhvr>
                                        <p:cTn id="24" dur="500"/>
                                        <p:tgtEl>
                                          <p:spTgt spid="2">
                                            <p:txEl>
                                              <p:pRg st="8" end="8"/>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
                                            <p:txEl>
                                              <p:pRg st="10" end="10"/>
                                            </p:txEl>
                                          </p:spTgt>
                                        </p:tgtEl>
                                        <p:attrNameLst>
                                          <p:attrName>style.visibility</p:attrName>
                                        </p:attrNameLst>
                                      </p:cBhvr>
                                      <p:to>
                                        <p:strVal val="visible"/>
                                      </p:to>
                                    </p:set>
                                    <p:animEffect transition="in" filter="fade">
                                      <p:cBhvr>
                                        <p:cTn id="29" dur="500"/>
                                        <p:tgtEl>
                                          <p:spTgt spid="2">
                                            <p:txEl>
                                              <p:pRg st="10" end="10"/>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2">
                                            <p:txEl>
                                              <p:pRg st="11" end="11"/>
                                            </p:txEl>
                                          </p:spTgt>
                                        </p:tgtEl>
                                        <p:attrNameLst>
                                          <p:attrName>style.visibility</p:attrName>
                                        </p:attrNameLst>
                                      </p:cBhvr>
                                      <p:to>
                                        <p:strVal val="visible"/>
                                      </p:to>
                                    </p:set>
                                    <p:animEffect transition="in" filter="fade">
                                      <p:cBhvr>
                                        <p:cTn id="32"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000" y="2051050"/>
            <a:ext cx="2794000" cy="2755900"/>
          </a:xfrm>
          <a:prstGeom prst="rect">
            <a:avLst/>
          </a:prstGeom>
        </p:spPr>
      </p:pic>
      <p:pic>
        <p:nvPicPr>
          <p:cNvPr id="1027" name="Picture 3"/>
          <p:cNvPicPr>
            <a:picLocks noChangeAspect="1" noChangeArrowheads="1"/>
          </p:cNvPicPr>
          <p:nvPr/>
        </p:nvPicPr>
        <p:blipFill>
          <a:blip r:embed="rId3">
            <a:extLst>
              <a:ext uri="{BEBA8EAE-BF5A-486C-A8C5-ECC9F3942E4B}">
                <a14:imgProps xmlns:a14="http://schemas.microsoft.com/office/drawing/2010/main">
                  <a14:imgLayer r:embed="rId4">
                    <a14:imgEffect>
                      <a14:saturation sat="43000"/>
                    </a14:imgEffect>
                  </a14:imgLayer>
                </a14:imgProps>
              </a:ext>
              <a:ext uri="{28A0092B-C50C-407E-A947-70E740481C1C}">
                <a14:useLocalDpi xmlns:a14="http://schemas.microsoft.com/office/drawing/2010/main" val="0"/>
              </a:ext>
            </a:extLst>
          </a:blip>
          <a:srcRect/>
          <a:stretch>
            <a:fillRect/>
          </a:stretch>
        </p:blipFill>
        <p:spPr bwMode="auto">
          <a:xfrm>
            <a:off x="-4233" y="0"/>
            <a:ext cx="9152466" cy="6864350"/>
          </a:xfrm>
          <a:prstGeom prst="rect">
            <a:avLst/>
          </a:prstGeom>
          <a:noFill/>
          <a:ln>
            <a:noFill/>
          </a:ln>
          <a:effectLst>
            <a:outerShdw dist="35921" dir="2700000" algn="ctr" rotWithShape="0">
              <a:schemeClr val="bg2"/>
            </a:outerShdw>
            <a:softEdge rad="635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feld 3"/>
          <p:cNvSpPr txBox="1"/>
          <p:nvPr/>
        </p:nvSpPr>
        <p:spPr>
          <a:xfrm>
            <a:off x="468000" y="648000"/>
            <a:ext cx="8352928" cy="1015663"/>
          </a:xfrm>
          <a:prstGeom prst="rect">
            <a:avLst/>
          </a:prstGeom>
          <a:noFill/>
        </p:spPr>
        <p:txBody>
          <a:bodyPr wrap="square" rtlCol="0">
            <a:spAutoFit/>
          </a:bodyPr>
          <a:lstStyle/>
          <a:p>
            <a:pPr algn="ctr"/>
            <a:r>
              <a:rPr lang="de-DE" sz="6000" b="1" dirty="0" smtClean="0"/>
              <a:t>Äthiopien im Ausverkauf</a:t>
            </a:r>
            <a:endParaRPr lang="de-DE" sz="6000" b="1" dirty="0"/>
          </a:p>
        </p:txBody>
      </p:sp>
      <p:sp>
        <p:nvSpPr>
          <p:cNvPr id="2" name="Textfeld 1"/>
          <p:cNvSpPr txBox="1"/>
          <p:nvPr/>
        </p:nvSpPr>
        <p:spPr>
          <a:xfrm>
            <a:off x="720028" y="2132856"/>
            <a:ext cx="4788076" cy="1938992"/>
          </a:xfrm>
          <a:prstGeom prst="rect">
            <a:avLst/>
          </a:prstGeom>
          <a:noFill/>
        </p:spPr>
        <p:txBody>
          <a:bodyPr wrap="square" rtlCol="0">
            <a:spAutoFit/>
          </a:bodyPr>
          <a:lstStyle/>
          <a:p>
            <a:pPr algn="ctr"/>
            <a:r>
              <a:rPr lang="de-DE" sz="2400" b="1" dirty="0" smtClean="0">
                <a:solidFill>
                  <a:schemeClr val="bg1">
                    <a:lumMod val="95000"/>
                  </a:schemeClr>
                </a:solidFill>
                <a:effectLst>
                  <a:outerShdw blurRad="38100" dist="38100" dir="2700000" algn="tl">
                    <a:srgbClr val="000000">
                      <a:alpha val="43137"/>
                    </a:srgbClr>
                  </a:outerShdw>
                </a:effectLst>
              </a:rPr>
              <a:t>Auf der Suche nach Namen der Großkonzerne, stößt man auf eine neue bis dahin unbekannte Form von unrechtmäßiger Inbesitznahme  fremder Ressourcen!</a:t>
            </a:r>
            <a:endParaRPr lang="de-DE" sz="2400" b="1" dirty="0">
              <a:solidFill>
                <a:schemeClr val="bg1">
                  <a:lumMod val="95000"/>
                </a:schemeClr>
              </a:solidFill>
            </a:endParaRPr>
          </a:p>
        </p:txBody>
      </p:sp>
    </p:spTree>
    <p:extLst>
      <p:ext uri="{BB962C8B-B14F-4D97-AF65-F5344CB8AC3E}">
        <p14:creationId xmlns:p14="http://schemas.microsoft.com/office/powerpoint/2010/main" val="3968665047"/>
      </p:ext>
    </p:extLst>
  </p:cSld>
  <p:clrMapOvr>
    <a:masterClrMapping/>
  </p:clrMapOvr>
  <p:transition spd="slow" advClick="0" advTm="10000">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2">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val="0"/>
              </a:ext>
            </a:extLst>
          </a:blip>
          <a:stretch>
            <a:fillRect/>
          </a:stretch>
        </p:blipFill>
        <p:spPr>
          <a:xfrm>
            <a:off x="0" y="14089"/>
            <a:ext cx="9467528" cy="6858000"/>
          </a:xfrm>
          <a:prstGeom prst="rect">
            <a:avLst/>
          </a:prstGeom>
        </p:spPr>
      </p:pic>
      <p:sp>
        <p:nvSpPr>
          <p:cNvPr id="3" name="Textfeld 2"/>
          <p:cNvSpPr txBox="1"/>
          <p:nvPr/>
        </p:nvSpPr>
        <p:spPr>
          <a:xfrm>
            <a:off x="2213484" y="477094"/>
            <a:ext cx="5040560" cy="830997"/>
          </a:xfrm>
          <a:prstGeom prst="rect">
            <a:avLst/>
          </a:prstGeom>
          <a:noFill/>
        </p:spPr>
        <p:txBody>
          <a:bodyPr wrap="square" rtlCol="0">
            <a:spAutoFit/>
          </a:bodyPr>
          <a:lstStyle/>
          <a:p>
            <a:pPr algn="ctr"/>
            <a:r>
              <a:rPr lang="de-DE" sz="4800" b="1" dirty="0" smtClean="0"/>
              <a:t>Watergrabbing</a:t>
            </a:r>
            <a:endParaRPr lang="de-DE" sz="4800" b="1" dirty="0"/>
          </a:p>
        </p:txBody>
      </p:sp>
      <p:pic>
        <p:nvPicPr>
          <p:cNvPr id="2" name="Grafik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5764" y="1714500"/>
            <a:ext cx="6096000" cy="3429000"/>
          </a:xfrm>
          <a:prstGeom prst="rect">
            <a:avLst/>
          </a:prstGeom>
          <a:effectLst>
            <a:softEdge rad="63500"/>
          </a:effectLst>
        </p:spPr>
      </p:pic>
      <p:sp>
        <p:nvSpPr>
          <p:cNvPr id="5" name="Textfeld 4"/>
          <p:cNvSpPr txBox="1"/>
          <p:nvPr/>
        </p:nvSpPr>
        <p:spPr>
          <a:xfrm>
            <a:off x="521296" y="5301208"/>
            <a:ext cx="8424936" cy="646331"/>
          </a:xfrm>
          <a:prstGeom prst="rect">
            <a:avLst/>
          </a:prstGeom>
          <a:noFill/>
        </p:spPr>
        <p:txBody>
          <a:bodyPr wrap="square" rtlCol="0">
            <a:spAutoFit/>
          </a:bodyPr>
          <a:lstStyle/>
          <a:p>
            <a:pPr algn="ctr"/>
            <a:r>
              <a:rPr lang="de-DE" b="1" dirty="0" smtClean="0"/>
              <a:t>Ein großer und sehr bekannter  Konzern gelangt neben dem “Landgrabbing“ auch beim „Watergrabbing“ zu zweifelhaftem „Ruhm“.</a:t>
            </a:r>
            <a:endParaRPr lang="de-DE" b="1" dirty="0"/>
          </a:p>
        </p:txBody>
      </p:sp>
    </p:spTree>
    <p:extLst>
      <p:ext uri="{BB962C8B-B14F-4D97-AF65-F5344CB8AC3E}">
        <p14:creationId xmlns:p14="http://schemas.microsoft.com/office/powerpoint/2010/main" val="533408432"/>
      </p:ext>
    </p:extLst>
  </p:cSld>
  <p:clrMapOvr>
    <a:masterClrMapping/>
  </p:clrMapOvr>
  <mc:AlternateContent xmlns:mc="http://schemas.openxmlformats.org/markup-compatibility/2006">
    <mc:Choice xmlns:p14="http://schemas.microsoft.com/office/powerpoint/2010/main" Requires="p14">
      <p:transition spd="slow" p14:dur="1400" advClick="0" advTm="10000">
        <p14:ripple/>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val="0"/>
              </a:ext>
            </a:extLst>
          </a:blip>
          <a:stretch>
            <a:fillRect/>
          </a:stretch>
        </p:blipFill>
        <p:spPr>
          <a:xfrm>
            <a:off x="0" y="14089"/>
            <a:ext cx="9467528" cy="6858000"/>
          </a:xfrm>
          <a:prstGeom prst="rect">
            <a:avLst/>
          </a:prstGeom>
        </p:spPr>
      </p:pic>
      <p:pic>
        <p:nvPicPr>
          <p:cNvPr id="3"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13484" y="1950368"/>
            <a:ext cx="5040560" cy="2990800"/>
          </a:xfrm>
          <a:prstGeom prst="rect">
            <a:avLst/>
          </a:prstGeom>
          <a:ln>
            <a:noFill/>
          </a:ln>
          <a:effectLst>
            <a:softEdge rad="112500"/>
          </a:effectLst>
        </p:spPr>
      </p:pic>
      <p:sp>
        <p:nvSpPr>
          <p:cNvPr id="4" name="Textfeld 3"/>
          <p:cNvSpPr txBox="1"/>
          <p:nvPr/>
        </p:nvSpPr>
        <p:spPr>
          <a:xfrm>
            <a:off x="2213484" y="476672"/>
            <a:ext cx="5040560" cy="830997"/>
          </a:xfrm>
          <a:prstGeom prst="rect">
            <a:avLst/>
          </a:prstGeom>
          <a:noFill/>
        </p:spPr>
        <p:txBody>
          <a:bodyPr wrap="square" rtlCol="0">
            <a:spAutoFit/>
          </a:bodyPr>
          <a:lstStyle/>
          <a:p>
            <a:pPr algn="ctr"/>
            <a:r>
              <a:rPr lang="de-DE" sz="4800" b="1" dirty="0" smtClean="0"/>
              <a:t>Watergrabbing</a:t>
            </a:r>
            <a:endParaRPr lang="de-DE" sz="4800" b="1" dirty="0"/>
          </a:p>
        </p:txBody>
      </p:sp>
      <p:sp>
        <p:nvSpPr>
          <p:cNvPr id="5" name="Textfeld 4"/>
          <p:cNvSpPr txBox="1"/>
          <p:nvPr/>
        </p:nvSpPr>
        <p:spPr>
          <a:xfrm>
            <a:off x="521296" y="5301208"/>
            <a:ext cx="8424936" cy="646331"/>
          </a:xfrm>
          <a:prstGeom prst="rect">
            <a:avLst/>
          </a:prstGeom>
          <a:noFill/>
        </p:spPr>
        <p:txBody>
          <a:bodyPr wrap="square" rtlCol="0">
            <a:spAutoFit/>
          </a:bodyPr>
          <a:lstStyle/>
          <a:p>
            <a:pPr algn="ctr"/>
            <a:r>
              <a:rPr lang="de-DE" b="1" dirty="0" smtClean="0"/>
              <a:t>Ein großer und sehr bekannter  Konzern gelangt neben dem “Landgrabbing“ auch beim „Watergrabbing“ zu zweifelhaftem „Ruhm“.</a:t>
            </a:r>
            <a:endParaRPr lang="de-DE" b="1" dirty="0"/>
          </a:p>
        </p:txBody>
      </p:sp>
    </p:spTree>
    <p:extLst>
      <p:ext uri="{BB962C8B-B14F-4D97-AF65-F5344CB8AC3E}">
        <p14:creationId xmlns:p14="http://schemas.microsoft.com/office/powerpoint/2010/main" val="4149925056"/>
      </p:ext>
    </p:extLst>
  </p:cSld>
  <p:clrMapOvr>
    <a:masterClrMapping/>
  </p:clrMapOvr>
  <p:transition spd="slow" advClick="0" advTm="4000">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val="0"/>
              </a:ext>
            </a:extLst>
          </a:blip>
          <a:stretch>
            <a:fillRect/>
          </a:stretch>
        </p:blipFill>
        <p:spPr>
          <a:xfrm>
            <a:off x="0" y="14089"/>
            <a:ext cx="9467528" cy="6858000"/>
          </a:xfrm>
          <a:prstGeom prst="rect">
            <a:avLst/>
          </a:prstGeom>
        </p:spPr>
      </p:pic>
      <p:sp>
        <p:nvSpPr>
          <p:cNvPr id="3" name="Textfeld 2"/>
          <p:cNvSpPr txBox="1"/>
          <p:nvPr/>
        </p:nvSpPr>
        <p:spPr>
          <a:xfrm>
            <a:off x="2213484" y="476672"/>
            <a:ext cx="5040560" cy="830997"/>
          </a:xfrm>
          <a:prstGeom prst="rect">
            <a:avLst/>
          </a:prstGeom>
          <a:noFill/>
        </p:spPr>
        <p:txBody>
          <a:bodyPr wrap="square" rtlCol="0">
            <a:spAutoFit/>
          </a:bodyPr>
          <a:lstStyle/>
          <a:p>
            <a:pPr algn="ctr"/>
            <a:r>
              <a:rPr lang="de-DE" sz="4800" b="1" dirty="0" smtClean="0"/>
              <a:t>Watergrabbing</a:t>
            </a:r>
            <a:endParaRPr lang="de-DE" sz="4800" b="1" dirty="0"/>
          </a:p>
        </p:txBody>
      </p:sp>
      <p:pic>
        <p:nvPicPr>
          <p:cNvPr id="4" name="Grafi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29321" y="2806046"/>
            <a:ext cx="3408886" cy="2277864"/>
          </a:xfrm>
          <a:prstGeom prst="rect">
            <a:avLst/>
          </a:prstGeom>
          <a:effectLst>
            <a:softEdge rad="63500"/>
          </a:effectLst>
        </p:spPr>
      </p:pic>
      <p:sp>
        <p:nvSpPr>
          <p:cNvPr id="5" name="Textfeld 4"/>
          <p:cNvSpPr txBox="1"/>
          <p:nvPr/>
        </p:nvSpPr>
        <p:spPr>
          <a:xfrm>
            <a:off x="3131840" y="4767764"/>
            <a:ext cx="864096" cy="215444"/>
          </a:xfrm>
          <a:prstGeom prst="rect">
            <a:avLst/>
          </a:prstGeom>
          <a:noFill/>
        </p:spPr>
        <p:txBody>
          <a:bodyPr wrap="square" rtlCol="0">
            <a:spAutoFit/>
          </a:bodyPr>
          <a:lstStyle/>
          <a:p>
            <a:r>
              <a:rPr lang="de-DE" sz="800" dirty="0" smtClean="0">
                <a:solidFill>
                  <a:schemeClr val="bg1"/>
                </a:solidFill>
              </a:rPr>
              <a:t>Netzfrauen.org</a:t>
            </a:r>
            <a:endParaRPr lang="de-DE" sz="800" dirty="0">
              <a:solidFill>
                <a:schemeClr val="bg1"/>
              </a:solidFill>
            </a:endParaRPr>
          </a:p>
        </p:txBody>
      </p:sp>
      <p:sp>
        <p:nvSpPr>
          <p:cNvPr id="6" name="Textfeld 5"/>
          <p:cNvSpPr txBox="1"/>
          <p:nvPr/>
        </p:nvSpPr>
        <p:spPr>
          <a:xfrm>
            <a:off x="1277380" y="1882716"/>
            <a:ext cx="7308812" cy="923330"/>
          </a:xfrm>
          <a:prstGeom prst="rect">
            <a:avLst/>
          </a:prstGeom>
          <a:noFill/>
        </p:spPr>
        <p:txBody>
          <a:bodyPr wrap="square" rtlCol="0">
            <a:spAutoFit/>
          </a:bodyPr>
          <a:lstStyle/>
          <a:p>
            <a:pPr algn="ctr"/>
            <a:r>
              <a:rPr lang="de-DE" b="1" dirty="0" smtClean="0"/>
              <a:t>Die Firma „Nestlé“  begann 2014 in Äthiopien eine Abfüllanlage für Mineralwasser zu bauen. Hier wird also das Wasser aus dem Grund und Boden Äthiopiens gezogen und an die einheimische Bevölkerung verkauft! </a:t>
            </a:r>
            <a:endParaRPr lang="de-DE" b="1" dirty="0"/>
          </a:p>
        </p:txBody>
      </p:sp>
      <p:sp>
        <p:nvSpPr>
          <p:cNvPr id="7" name="Textfeld 6"/>
          <p:cNvSpPr txBox="1"/>
          <p:nvPr/>
        </p:nvSpPr>
        <p:spPr>
          <a:xfrm>
            <a:off x="973585" y="5083910"/>
            <a:ext cx="7560840" cy="1200329"/>
          </a:xfrm>
          <a:prstGeom prst="rect">
            <a:avLst/>
          </a:prstGeom>
          <a:noFill/>
        </p:spPr>
        <p:txBody>
          <a:bodyPr wrap="square" rtlCol="0">
            <a:spAutoFit/>
          </a:bodyPr>
          <a:lstStyle/>
          <a:p>
            <a:pPr algn="ctr"/>
            <a:r>
              <a:rPr lang="de-DE" b="1" dirty="0" smtClean="0"/>
              <a:t>8,2 Mio. Menschen in Äthiopien leiden besonders während der Dürre Perioden an Hunger und Durst. Das Wasser ist aber für die Einwohner unerschwinglich so das von Äthiopien aus ein Hilferuf gestartet werden musste, in dem um Wasserspenden aus aller Welt gebeten wurde!</a:t>
            </a:r>
            <a:endParaRPr lang="de-DE" b="1" dirty="0"/>
          </a:p>
        </p:txBody>
      </p:sp>
    </p:spTree>
    <p:extLst>
      <p:ext uri="{BB962C8B-B14F-4D97-AF65-F5344CB8AC3E}">
        <p14:creationId xmlns:p14="http://schemas.microsoft.com/office/powerpoint/2010/main" val="153200942"/>
      </p:ext>
    </p:extLst>
  </p:cSld>
  <p:clrMapOvr>
    <a:masterClrMapping/>
  </p:clrMapOvr>
  <p:transition spd="slow" advClick="0" advTm="30000">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val="0"/>
              </a:ext>
            </a:extLst>
          </a:blip>
          <a:stretch>
            <a:fillRect/>
          </a:stretch>
        </p:blipFill>
        <p:spPr>
          <a:xfrm>
            <a:off x="0" y="14089"/>
            <a:ext cx="9467528" cy="6858000"/>
          </a:xfrm>
          <a:prstGeom prst="rect">
            <a:avLst/>
          </a:prstGeom>
        </p:spPr>
      </p:pic>
      <p:sp>
        <p:nvSpPr>
          <p:cNvPr id="3" name="Textfeld 2"/>
          <p:cNvSpPr txBox="1"/>
          <p:nvPr/>
        </p:nvSpPr>
        <p:spPr>
          <a:xfrm>
            <a:off x="2051720" y="476672"/>
            <a:ext cx="5040560" cy="830997"/>
          </a:xfrm>
          <a:prstGeom prst="rect">
            <a:avLst/>
          </a:prstGeom>
          <a:noFill/>
        </p:spPr>
        <p:txBody>
          <a:bodyPr wrap="square" rtlCol="0">
            <a:spAutoFit/>
          </a:bodyPr>
          <a:lstStyle/>
          <a:p>
            <a:pPr algn="ctr"/>
            <a:r>
              <a:rPr lang="de-DE" sz="4800" b="1" dirty="0" smtClean="0"/>
              <a:t>Watergrabbing</a:t>
            </a:r>
            <a:endParaRPr lang="de-DE" sz="4800" b="1" dirty="0"/>
          </a:p>
        </p:txBody>
      </p:sp>
      <p:sp>
        <p:nvSpPr>
          <p:cNvPr id="9" name="Textfeld 8"/>
          <p:cNvSpPr txBox="1"/>
          <p:nvPr/>
        </p:nvSpPr>
        <p:spPr>
          <a:xfrm>
            <a:off x="449288" y="5216802"/>
            <a:ext cx="8568952" cy="954107"/>
          </a:xfrm>
          <a:prstGeom prst="rect">
            <a:avLst/>
          </a:prstGeom>
          <a:noFill/>
        </p:spPr>
        <p:txBody>
          <a:bodyPr wrap="square" rtlCol="0">
            <a:spAutoFit/>
          </a:bodyPr>
          <a:lstStyle/>
          <a:p>
            <a:pPr algn="ctr"/>
            <a:r>
              <a:rPr lang="de-DE" sz="2800" b="1" dirty="0" smtClean="0"/>
              <a:t>Der Nestlé-Chef Peter Brabeck-Lethmathe zu diesem Thema befragt… (Zitat) </a:t>
            </a:r>
            <a:endParaRPr lang="de-DE" sz="2800" b="1" dirty="0"/>
          </a:p>
        </p:txBody>
      </p:sp>
      <p:pic>
        <p:nvPicPr>
          <p:cNvPr id="10" name="Grafik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13484" y="1950368"/>
            <a:ext cx="5040560" cy="2990800"/>
          </a:xfrm>
          <a:prstGeom prst="rect">
            <a:avLst/>
          </a:prstGeom>
          <a:ln>
            <a:noFill/>
          </a:ln>
          <a:effectLst>
            <a:softEdge rad="112500"/>
          </a:effectLst>
        </p:spPr>
      </p:pic>
    </p:spTree>
    <p:extLst>
      <p:ext uri="{BB962C8B-B14F-4D97-AF65-F5344CB8AC3E}">
        <p14:creationId xmlns:p14="http://schemas.microsoft.com/office/powerpoint/2010/main" val="1014322518"/>
      </p:ext>
    </p:extLst>
  </p:cSld>
  <p:clrMapOvr>
    <a:masterClrMapping/>
  </p:clrMapOvr>
  <p:transition spd="slow" advClick="0" advTm="7000">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44000" cy="687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feld 3"/>
          <p:cNvSpPr txBox="1"/>
          <p:nvPr/>
        </p:nvSpPr>
        <p:spPr>
          <a:xfrm>
            <a:off x="683568" y="620688"/>
            <a:ext cx="8136904" cy="3046988"/>
          </a:xfrm>
          <a:prstGeom prst="rect">
            <a:avLst/>
          </a:prstGeom>
          <a:noFill/>
        </p:spPr>
        <p:txBody>
          <a:bodyPr wrap="square" rtlCol="0">
            <a:spAutoFit/>
          </a:bodyPr>
          <a:lstStyle/>
          <a:p>
            <a:pPr algn="ctr"/>
            <a:r>
              <a:rPr lang="de-DE" sz="9600" b="1" dirty="0" smtClean="0">
                <a:solidFill>
                  <a:prstClr val="black"/>
                </a:solidFill>
              </a:rPr>
              <a:t>Landgrabbing</a:t>
            </a:r>
            <a:r>
              <a:rPr lang="de-DE" sz="9600" b="1" dirty="0"/>
              <a:t> Afrika</a:t>
            </a:r>
            <a:endParaRPr lang="de-DE" sz="9600" b="1" dirty="0">
              <a:solidFill>
                <a:prstClr val="black"/>
              </a:solidFill>
            </a:endParaRPr>
          </a:p>
        </p:txBody>
      </p:sp>
      <p:sp>
        <p:nvSpPr>
          <p:cNvPr id="5" name="Rechteck 4"/>
          <p:cNvSpPr/>
          <p:nvPr/>
        </p:nvSpPr>
        <p:spPr>
          <a:xfrm>
            <a:off x="1259631" y="5733256"/>
            <a:ext cx="6624737" cy="577081"/>
          </a:xfrm>
          <a:prstGeom prst="rect">
            <a:avLst/>
          </a:prstGeom>
        </p:spPr>
        <p:txBody>
          <a:bodyPr wrap="square">
            <a:spAutoFit/>
          </a:bodyPr>
          <a:lstStyle/>
          <a:p>
            <a:pPr algn="ctr"/>
            <a:r>
              <a:rPr lang="de-DE" sz="1050" b="1" dirty="0"/>
              <a:t>Das Projekt „Praxisnahe Weiterbildung im Umwelt-, Natur- und Klimaschutz“ wird </a:t>
            </a:r>
            <a:r>
              <a:rPr lang="de-DE" sz="1050" b="1" dirty="0" smtClean="0"/>
              <a:t>gefördert </a:t>
            </a:r>
            <a:r>
              <a:rPr lang="de-DE" sz="1050" b="1" dirty="0"/>
              <a:t>aus Mitteln des Europäischen Sozialfonds und der Senatsverwaltung für Arbeit, </a:t>
            </a:r>
            <a:br>
              <a:rPr lang="de-DE" sz="1050" b="1" dirty="0"/>
            </a:br>
            <a:r>
              <a:rPr lang="de-DE" sz="1050" b="1" dirty="0"/>
              <a:t>Integration und Frauen.</a:t>
            </a:r>
            <a:endParaRPr lang="de-DE" sz="1050" b="1" dirty="0">
              <a:effectLst/>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6" y="5301208"/>
            <a:ext cx="1257150" cy="340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18006" y="5264556"/>
            <a:ext cx="569126" cy="4139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92080" y="5240664"/>
            <a:ext cx="689408" cy="461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5" descr="L:\ubb.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40352" y="5264556"/>
            <a:ext cx="647984" cy="368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146061"/>
      </p:ext>
    </p:extLst>
  </p:cSld>
  <p:clrMapOvr>
    <a:masterClrMapping/>
  </p:clrMapOvr>
  <p:transition spd="slow" advClick="0" advTm="2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2000"/>
                                        <p:tgtEl>
                                          <p:spTgt spid="6"/>
                                        </p:tgtEl>
                                      </p:cBhvr>
                                    </p:animEffect>
                                    <p:set>
                                      <p:cBhvr>
                                        <p:cTn id="10" dur="1" fill="hold">
                                          <p:stCondLst>
                                            <p:cond delay="1999"/>
                                          </p:stCondLst>
                                        </p:cTn>
                                        <p:tgtEl>
                                          <p:spTgt spid="6"/>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2000"/>
                                        <p:tgtEl>
                                          <p:spTgt spid="7"/>
                                        </p:tgtEl>
                                      </p:cBhvr>
                                    </p:animEffect>
                                    <p:set>
                                      <p:cBhvr>
                                        <p:cTn id="13" dur="1" fill="hold">
                                          <p:stCondLst>
                                            <p:cond delay="1999"/>
                                          </p:stCondLst>
                                        </p:cTn>
                                        <p:tgtEl>
                                          <p:spTgt spid="7"/>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2000"/>
                                        <p:tgtEl>
                                          <p:spTgt spid="8"/>
                                        </p:tgtEl>
                                      </p:cBhvr>
                                    </p:animEffect>
                                    <p:set>
                                      <p:cBhvr>
                                        <p:cTn id="16" dur="1" fill="hold">
                                          <p:stCondLst>
                                            <p:cond delay="1999"/>
                                          </p:stCondLst>
                                        </p:cTn>
                                        <p:tgtEl>
                                          <p:spTgt spid="8"/>
                                        </p:tgtEl>
                                        <p:attrNameLst>
                                          <p:attrName>style.visibility</p:attrName>
                                        </p:attrNameLst>
                                      </p:cBhvr>
                                      <p:to>
                                        <p:strVal val="hidden"/>
                                      </p:to>
                                    </p:set>
                                  </p:childTnLst>
                                </p:cTn>
                              </p:par>
                              <p:par>
                                <p:cTn id="17" presetID="10" presetClass="exit" presetSubtype="0" fill="hold" grpId="0" nodeType="withEffect">
                                  <p:stCondLst>
                                    <p:cond delay="0"/>
                                  </p:stCondLst>
                                  <p:childTnLst>
                                    <p:animEffect transition="out" filter="fade">
                                      <p:cBhvr>
                                        <p:cTn id="18" dur="2000"/>
                                        <p:tgtEl>
                                          <p:spTgt spid="5"/>
                                        </p:tgtEl>
                                      </p:cBhvr>
                                    </p:animEffect>
                                    <p:set>
                                      <p:cBhvr>
                                        <p:cTn id="19" dur="1" fill="hold">
                                          <p:stCondLst>
                                            <p:cond delay="1999"/>
                                          </p:stCondLst>
                                        </p:cTn>
                                        <p:tgtEl>
                                          <p:spTgt spid="5"/>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2000"/>
                                        <p:tgtEl>
                                          <p:spTgt spid="9"/>
                                        </p:tgtEl>
                                      </p:cBhvr>
                                    </p:animEffect>
                                    <p:set>
                                      <p:cBhvr>
                                        <p:cTn id="22" dur="1" fill="hold">
                                          <p:stCondLst>
                                            <p:cond delay="1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val="0"/>
              </a:ext>
            </a:extLst>
          </a:blip>
          <a:stretch>
            <a:fillRect/>
          </a:stretch>
        </p:blipFill>
        <p:spPr>
          <a:xfrm>
            <a:off x="-47575" y="0"/>
            <a:ext cx="9467528" cy="6858000"/>
          </a:xfrm>
          <a:prstGeom prst="rect">
            <a:avLst/>
          </a:prstGeom>
        </p:spPr>
      </p:pic>
      <p:sp>
        <p:nvSpPr>
          <p:cNvPr id="3" name="Textfeld 2"/>
          <p:cNvSpPr txBox="1"/>
          <p:nvPr/>
        </p:nvSpPr>
        <p:spPr>
          <a:xfrm>
            <a:off x="2051720" y="476672"/>
            <a:ext cx="5040560" cy="830997"/>
          </a:xfrm>
          <a:prstGeom prst="rect">
            <a:avLst/>
          </a:prstGeom>
          <a:noFill/>
        </p:spPr>
        <p:txBody>
          <a:bodyPr wrap="square" rtlCol="0">
            <a:spAutoFit/>
          </a:bodyPr>
          <a:lstStyle/>
          <a:p>
            <a:pPr algn="ctr"/>
            <a:r>
              <a:rPr lang="de-DE" sz="4800" b="1" dirty="0" smtClean="0"/>
              <a:t>Watergrabbing</a:t>
            </a:r>
            <a:endParaRPr lang="de-DE" sz="4800" b="1" dirty="0"/>
          </a:p>
        </p:txBody>
      </p:sp>
      <p:sp>
        <p:nvSpPr>
          <p:cNvPr id="10" name="Textfeld 9"/>
          <p:cNvSpPr txBox="1"/>
          <p:nvPr/>
        </p:nvSpPr>
        <p:spPr>
          <a:xfrm>
            <a:off x="3290414" y="1307669"/>
            <a:ext cx="2563172" cy="646331"/>
          </a:xfrm>
          <a:prstGeom prst="rect">
            <a:avLst/>
          </a:prstGeom>
          <a:noFill/>
        </p:spPr>
        <p:txBody>
          <a:bodyPr wrap="square" rtlCol="0">
            <a:spAutoFit/>
          </a:bodyPr>
          <a:lstStyle/>
          <a:p>
            <a:pPr algn="ctr"/>
            <a:r>
              <a:rPr lang="de-DE" dirty="0" smtClean="0"/>
              <a:t>Nestlé-Chef </a:t>
            </a:r>
          </a:p>
          <a:p>
            <a:pPr algn="ctr"/>
            <a:r>
              <a:rPr lang="de-DE" dirty="0" smtClean="0"/>
              <a:t>Peter </a:t>
            </a:r>
            <a:r>
              <a:rPr lang="de-DE" dirty="0"/>
              <a:t>Brabeck-Letmathe</a:t>
            </a:r>
          </a:p>
        </p:txBody>
      </p:sp>
      <p:pic>
        <p:nvPicPr>
          <p:cNvPr id="12" name="Grafik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92850" y="1954000"/>
            <a:ext cx="4558300" cy="4752528"/>
          </a:xfrm>
          <a:prstGeom prst="rect">
            <a:avLst/>
          </a:prstGeom>
        </p:spPr>
      </p:pic>
      <p:sp>
        <p:nvSpPr>
          <p:cNvPr id="4" name="Textfeld 3"/>
          <p:cNvSpPr txBox="1"/>
          <p:nvPr/>
        </p:nvSpPr>
        <p:spPr>
          <a:xfrm>
            <a:off x="971600" y="6309320"/>
            <a:ext cx="1224136" cy="246221"/>
          </a:xfrm>
          <a:prstGeom prst="rect">
            <a:avLst/>
          </a:prstGeom>
          <a:noFill/>
        </p:spPr>
        <p:txBody>
          <a:bodyPr wrap="square" rtlCol="0">
            <a:spAutoFit/>
          </a:bodyPr>
          <a:lstStyle/>
          <a:p>
            <a:r>
              <a:rPr lang="de-DE" sz="1000" b="1" dirty="0" smtClean="0"/>
              <a:t>Quelle: „You Tube“</a:t>
            </a:r>
            <a:endParaRPr lang="de-DE" sz="1000" b="1" dirty="0"/>
          </a:p>
        </p:txBody>
      </p:sp>
    </p:spTree>
    <p:extLst>
      <p:ext uri="{BB962C8B-B14F-4D97-AF65-F5344CB8AC3E}">
        <p14:creationId xmlns:p14="http://schemas.microsoft.com/office/powerpoint/2010/main" val="2158394161"/>
      </p:ext>
    </p:extLst>
  </p:cSld>
  <p:clrMapOvr>
    <a:masterClrMapping/>
  </p:clrMapOvr>
  <p:transition spd="slow" advClick="0" advTm="10000">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000" y="2051050"/>
            <a:ext cx="2794000" cy="2755900"/>
          </a:xfrm>
          <a:prstGeom prst="rect">
            <a:avLst/>
          </a:prstGeom>
        </p:spPr>
      </p:pic>
      <p:pic>
        <p:nvPicPr>
          <p:cNvPr id="1027" name="Picture 3"/>
          <p:cNvPicPr>
            <a:picLocks noChangeAspect="1" noChangeArrowheads="1"/>
          </p:cNvPicPr>
          <p:nvPr/>
        </p:nvPicPr>
        <p:blipFill>
          <a:blip r:embed="rId3">
            <a:extLst>
              <a:ext uri="{BEBA8EAE-BF5A-486C-A8C5-ECC9F3942E4B}">
                <a14:imgProps xmlns:a14="http://schemas.microsoft.com/office/drawing/2010/main">
                  <a14:imgLayer r:embed="rId4">
                    <a14:imgEffect>
                      <a14:saturation sat="43000"/>
                    </a14:imgEffect>
                  </a14:imgLayer>
                </a14:imgProps>
              </a:ext>
              <a:ext uri="{28A0092B-C50C-407E-A947-70E740481C1C}">
                <a14:useLocalDpi xmlns:a14="http://schemas.microsoft.com/office/drawing/2010/main" val="0"/>
              </a:ext>
            </a:extLst>
          </a:blip>
          <a:srcRect/>
          <a:stretch>
            <a:fillRect/>
          </a:stretch>
        </p:blipFill>
        <p:spPr bwMode="auto">
          <a:xfrm>
            <a:off x="-4233" y="0"/>
            <a:ext cx="9152466" cy="6864350"/>
          </a:xfrm>
          <a:prstGeom prst="rect">
            <a:avLst/>
          </a:prstGeom>
          <a:noFill/>
          <a:ln>
            <a:noFill/>
          </a:ln>
          <a:effectLst>
            <a:outerShdw dist="35921" dir="2700000" algn="ctr" rotWithShape="0">
              <a:schemeClr val="bg2"/>
            </a:outerShdw>
            <a:softEdge rad="635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Grafi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59832" y="836712"/>
            <a:ext cx="3024336" cy="1940616"/>
          </a:xfrm>
          <a:prstGeom prst="rect">
            <a:avLst/>
          </a:prstGeom>
          <a:ln>
            <a:noFill/>
          </a:ln>
          <a:effectLst>
            <a:softEdge rad="112500"/>
          </a:effectLst>
        </p:spPr>
      </p:pic>
      <p:sp>
        <p:nvSpPr>
          <p:cNvPr id="4" name="Textfeld 3"/>
          <p:cNvSpPr txBox="1"/>
          <p:nvPr/>
        </p:nvSpPr>
        <p:spPr>
          <a:xfrm>
            <a:off x="1404542" y="3592438"/>
            <a:ext cx="6334915" cy="1754326"/>
          </a:xfrm>
          <a:prstGeom prst="rect">
            <a:avLst/>
          </a:prstGeom>
          <a:noFill/>
        </p:spPr>
        <p:txBody>
          <a:bodyPr wrap="square" rtlCol="0">
            <a:spAutoFit/>
          </a:bodyPr>
          <a:lstStyle/>
          <a:p>
            <a:pPr algn="ctr"/>
            <a:r>
              <a:rPr lang="de-DE" b="1" dirty="0" smtClean="0"/>
              <a:t>Weitere fragwürdige Argumente und Ausführungen Lethmathes sind unter der Stichworteingabe bei „You Tube“ und im Internet zu finden.</a:t>
            </a:r>
          </a:p>
          <a:p>
            <a:pPr algn="ctr"/>
            <a:endParaRPr lang="de-DE" b="1" dirty="0" smtClean="0"/>
          </a:p>
          <a:p>
            <a:pPr algn="ctr"/>
            <a:r>
              <a:rPr lang="de-DE" b="1" dirty="0" smtClean="0"/>
              <a:t>Hier ein kleiner Auszug der Produktpalette die unter dem Namen „Nestlé“ läuft.</a:t>
            </a:r>
            <a:endParaRPr lang="de-DE" b="1" dirty="0"/>
          </a:p>
        </p:txBody>
      </p:sp>
    </p:spTree>
    <p:extLst>
      <p:ext uri="{BB962C8B-B14F-4D97-AF65-F5344CB8AC3E}">
        <p14:creationId xmlns:p14="http://schemas.microsoft.com/office/powerpoint/2010/main" val="1532272343"/>
      </p:ext>
    </p:extLst>
  </p:cSld>
  <p:clrMapOvr>
    <a:masterClrMapping/>
  </p:clrMapOvr>
  <p:transition spd="slow" advClick="0" advTm="10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4500"/>
                                  </p:stCondLst>
                                  <p:childTnLst>
                                    <p:set>
                                      <p:cBhvr>
                                        <p:cTn id="10" dur="1" fill="hold">
                                          <p:stCondLst>
                                            <p:cond delay="0"/>
                                          </p:stCondLst>
                                        </p:cTn>
                                        <p:tgtEl>
                                          <p:spTgt spid="4">
                                            <p:txEl>
                                              <p:pRg st="2" end="2"/>
                                            </p:txEl>
                                          </p:spTgt>
                                        </p:tgtEl>
                                        <p:attrNameLst>
                                          <p:attrName>style.visibility</p:attrName>
                                        </p:attrNameLst>
                                      </p:cBhvr>
                                      <p:to>
                                        <p:strVal val="visible"/>
                                      </p:to>
                                    </p:set>
                                    <p:animEffect transition="in" filter="fade">
                                      <p:cBhvr>
                                        <p:cTn id="11"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000" y="2051050"/>
            <a:ext cx="2794000" cy="2755900"/>
          </a:xfrm>
          <a:prstGeom prst="rect">
            <a:avLst/>
          </a:prstGeom>
        </p:spPr>
      </p:pic>
      <p:pic>
        <p:nvPicPr>
          <p:cNvPr id="1027" name="Picture 3"/>
          <p:cNvPicPr>
            <a:picLocks noChangeAspect="1" noChangeArrowheads="1"/>
          </p:cNvPicPr>
          <p:nvPr/>
        </p:nvPicPr>
        <p:blipFill>
          <a:blip r:embed="rId3">
            <a:extLst>
              <a:ext uri="{BEBA8EAE-BF5A-486C-A8C5-ECC9F3942E4B}">
                <a14:imgProps xmlns:a14="http://schemas.microsoft.com/office/drawing/2010/main">
                  <a14:imgLayer r:embed="rId4">
                    <a14:imgEffect>
                      <a14:saturation sat="43000"/>
                    </a14:imgEffect>
                  </a14:imgLayer>
                </a14:imgProps>
              </a:ext>
              <a:ext uri="{28A0092B-C50C-407E-A947-70E740481C1C}">
                <a14:useLocalDpi xmlns:a14="http://schemas.microsoft.com/office/drawing/2010/main" val="0"/>
              </a:ext>
            </a:extLst>
          </a:blip>
          <a:srcRect/>
          <a:stretch>
            <a:fillRect/>
          </a:stretch>
        </p:blipFill>
        <p:spPr bwMode="auto">
          <a:xfrm>
            <a:off x="-4233" y="0"/>
            <a:ext cx="9152466" cy="6864350"/>
          </a:xfrm>
          <a:prstGeom prst="rect">
            <a:avLst/>
          </a:prstGeom>
          <a:noFill/>
          <a:ln>
            <a:noFill/>
          </a:ln>
          <a:effectLst>
            <a:outerShdw dist="35921" dir="2700000" algn="ctr" rotWithShape="0">
              <a:schemeClr val="bg2"/>
            </a:outerShdw>
            <a:softEdge rad="635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Grafi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59832" y="836712"/>
            <a:ext cx="3024336" cy="1940616"/>
          </a:xfrm>
          <a:prstGeom prst="rect">
            <a:avLst/>
          </a:prstGeom>
          <a:ln>
            <a:noFill/>
          </a:ln>
          <a:effectLst>
            <a:softEdge rad="112500"/>
          </a:effectLst>
        </p:spPr>
      </p:pic>
      <p:sp>
        <p:nvSpPr>
          <p:cNvPr id="2" name="Textfeld 1"/>
          <p:cNvSpPr txBox="1"/>
          <p:nvPr/>
        </p:nvSpPr>
        <p:spPr>
          <a:xfrm>
            <a:off x="251520" y="548680"/>
            <a:ext cx="3744416" cy="5909310"/>
          </a:xfrm>
          <a:prstGeom prst="rect">
            <a:avLst/>
          </a:prstGeom>
          <a:noFill/>
        </p:spPr>
        <p:txBody>
          <a:bodyPr wrap="square" rtlCol="0">
            <a:spAutoFit/>
          </a:bodyPr>
          <a:lstStyle/>
          <a:p>
            <a:pPr marL="285750" indent="-285750">
              <a:buFont typeface="Arial" panose="020B0604020202020204" pitchFamily="34" charset="0"/>
              <a:buChar char="•"/>
            </a:pPr>
            <a:r>
              <a:rPr lang="de-DE" b="1" dirty="0" smtClean="0"/>
              <a:t>Dolce Gusto</a:t>
            </a:r>
          </a:p>
          <a:p>
            <a:pPr marL="285750" indent="-285750">
              <a:buFont typeface="Arial" panose="020B0604020202020204" pitchFamily="34" charset="0"/>
              <a:buChar char="•"/>
            </a:pPr>
            <a:r>
              <a:rPr lang="de-DE" b="1" dirty="0" smtClean="0"/>
              <a:t>Nescafé</a:t>
            </a:r>
          </a:p>
          <a:p>
            <a:pPr marL="285750" indent="-285750">
              <a:buFont typeface="Arial" panose="020B0604020202020204" pitchFamily="34" charset="0"/>
              <a:buChar char="•"/>
            </a:pPr>
            <a:r>
              <a:rPr lang="de-DE" b="1" dirty="0" smtClean="0"/>
              <a:t>Nespresso</a:t>
            </a:r>
          </a:p>
          <a:p>
            <a:pPr marL="285750" indent="-285750">
              <a:buFont typeface="Arial" panose="020B0604020202020204" pitchFamily="34" charset="0"/>
              <a:buChar char="•"/>
            </a:pPr>
            <a:r>
              <a:rPr lang="de-DE" b="1" dirty="0" smtClean="0"/>
              <a:t>Vittel</a:t>
            </a:r>
          </a:p>
          <a:p>
            <a:pPr marL="285750" indent="-285750">
              <a:buFont typeface="Arial" panose="020B0604020202020204" pitchFamily="34" charset="0"/>
              <a:buChar char="•"/>
            </a:pPr>
            <a:r>
              <a:rPr lang="de-DE" b="1" dirty="0" smtClean="0"/>
              <a:t>SanPellegrino</a:t>
            </a:r>
          </a:p>
          <a:p>
            <a:pPr marL="285750" indent="-285750">
              <a:buFont typeface="Arial" panose="020B0604020202020204" pitchFamily="34" charset="0"/>
              <a:buChar char="•"/>
            </a:pPr>
            <a:r>
              <a:rPr lang="de-DE" b="1" dirty="0" smtClean="0"/>
              <a:t>Frische Brise</a:t>
            </a:r>
          </a:p>
          <a:p>
            <a:pPr marL="285750" indent="-285750">
              <a:buFont typeface="Arial" panose="020B0604020202020204" pitchFamily="34" charset="0"/>
              <a:buChar char="•"/>
            </a:pPr>
            <a:r>
              <a:rPr lang="de-DE" b="1" dirty="0" smtClean="0"/>
              <a:t>Nestea </a:t>
            </a:r>
            <a:r>
              <a:rPr lang="de-DE" b="1" dirty="0" smtClean="0"/>
              <a:t>(mit </a:t>
            </a:r>
            <a:r>
              <a:rPr lang="de-DE" b="1" dirty="0" smtClean="0"/>
              <a:t>Coca Cola)</a:t>
            </a:r>
          </a:p>
          <a:p>
            <a:pPr marL="285750" indent="-285750">
              <a:buFont typeface="Arial" panose="020B0604020202020204" pitchFamily="34" charset="0"/>
              <a:buChar char="•"/>
            </a:pPr>
            <a:r>
              <a:rPr lang="de-DE" b="1" dirty="0" smtClean="0"/>
              <a:t>Nesquik</a:t>
            </a:r>
          </a:p>
          <a:p>
            <a:pPr marL="285750" indent="-285750">
              <a:buFont typeface="Arial" panose="020B0604020202020204" pitchFamily="34" charset="0"/>
              <a:buChar char="•"/>
            </a:pPr>
            <a:r>
              <a:rPr lang="de-DE" b="1" dirty="0" smtClean="0"/>
              <a:t>Juicy Juice</a:t>
            </a:r>
          </a:p>
          <a:p>
            <a:pPr marL="285750" indent="-285750">
              <a:buFont typeface="Arial" panose="020B0604020202020204" pitchFamily="34" charset="0"/>
              <a:buChar char="•"/>
            </a:pPr>
            <a:r>
              <a:rPr lang="de-DE" b="1" dirty="0" smtClean="0"/>
              <a:t>Janny‘s Eis</a:t>
            </a:r>
          </a:p>
          <a:p>
            <a:pPr marL="285750" indent="-285750">
              <a:buFont typeface="Arial" panose="020B0604020202020204" pitchFamily="34" charset="0"/>
              <a:buChar char="•"/>
            </a:pPr>
            <a:r>
              <a:rPr lang="de-DE" b="1" dirty="0" smtClean="0"/>
              <a:t>Schöller</a:t>
            </a:r>
          </a:p>
          <a:p>
            <a:pPr marL="285750" indent="-285750">
              <a:buFont typeface="Arial" panose="020B0604020202020204" pitchFamily="34" charset="0"/>
              <a:buChar char="•"/>
            </a:pPr>
            <a:r>
              <a:rPr lang="de-DE" b="1" dirty="0" smtClean="0"/>
              <a:t>Mövenpick</a:t>
            </a:r>
          </a:p>
          <a:p>
            <a:pPr marL="285750" indent="-285750">
              <a:buFont typeface="Arial" panose="020B0604020202020204" pitchFamily="34" charset="0"/>
              <a:buChar char="•"/>
            </a:pPr>
            <a:r>
              <a:rPr lang="de-DE" b="1" dirty="0" smtClean="0"/>
              <a:t>Maggi</a:t>
            </a:r>
          </a:p>
          <a:p>
            <a:pPr marL="285750" indent="-285750">
              <a:buFont typeface="Arial" panose="020B0604020202020204" pitchFamily="34" charset="0"/>
              <a:buChar char="•"/>
            </a:pPr>
            <a:r>
              <a:rPr lang="de-DE" b="1" dirty="0" smtClean="0"/>
              <a:t>Thomy</a:t>
            </a:r>
          </a:p>
          <a:p>
            <a:pPr marL="285750" indent="-285750">
              <a:buFont typeface="Arial" panose="020B0604020202020204" pitchFamily="34" charset="0"/>
              <a:buChar char="•"/>
            </a:pPr>
            <a:r>
              <a:rPr lang="de-DE" b="1" dirty="0" smtClean="0"/>
              <a:t>Wagner Pizza</a:t>
            </a:r>
          </a:p>
          <a:p>
            <a:pPr marL="285750" indent="-285750">
              <a:buFont typeface="Arial" panose="020B0604020202020204" pitchFamily="34" charset="0"/>
              <a:buChar char="•"/>
            </a:pPr>
            <a:r>
              <a:rPr lang="de-DE" b="1" dirty="0" smtClean="0"/>
              <a:t>Buitoni</a:t>
            </a:r>
          </a:p>
          <a:p>
            <a:pPr marL="285750" indent="-285750">
              <a:buFont typeface="Arial" panose="020B0604020202020204" pitchFamily="34" charset="0"/>
              <a:buChar char="•"/>
            </a:pPr>
            <a:r>
              <a:rPr lang="de-DE" b="1" dirty="0" smtClean="0"/>
              <a:t>After Eight</a:t>
            </a:r>
          </a:p>
          <a:p>
            <a:pPr marL="285750" indent="-285750">
              <a:buFont typeface="Arial" panose="020B0604020202020204" pitchFamily="34" charset="0"/>
              <a:buChar char="•"/>
            </a:pPr>
            <a:r>
              <a:rPr lang="de-DE" b="1" dirty="0" smtClean="0"/>
              <a:t>Choclait  Chips</a:t>
            </a:r>
          </a:p>
          <a:p>
            <a:pPr marL="285750" indent="-285750">
              <a:buFont typeface="Arial" panose="020B0604020202020204" pitchFamily="34" charset="0"/>
              <a:buChar char="•"/>
            </a:pPr>
            <a:r>
              <a:rPr lang="de-DE" b="1" dirty="0" smtClean="0"/>
              <a:t>Kitkat</a:t>
            </a:r>
          </a:p>
          <a:p>
            <a:pPr marL="285750" indent="-285750">
              <a:buFont typeface="Arial" panose="020B0604020202020204" pitchFamily="34" charset="0"/>
              <a:buChar char="•"/>
            </a:pPr>
            <a:r>
              <a:rPr lang="de-DE" b="1" dirty="0" smtClean="0"/>
              <a:t>Lion …</a:t>
            </a:r>
          </a:p>
          <a:p>
            <a:pPr marL="285750" indent="-285750">
              <a:buFont typeface="Arial" panose="020B0604020202020204" pitchFamily="34" charset="0"/>
              <a:buChar char="•"/>
            </a:pPr>
            <a:endParaRPr lang="de-DE" b="1" dirty="0"/>
          </a:p>
        </p:txBody>
      </p:sp>
    </p:spTree>
    <p:extLst>
      <p:ext uri="{BB962C8B-B14F-4D97-AF65-F5344CB8AC3E}">
        <p14:creationId xmlns:p14="http://schemas.microsoft.com/office/powerpoint/2010/main" val="315452508"/>
      </p:ext>
    </p:extLst>
  </p:cSld>
  <p:clrMapOvr>
    <a:masterClrMapping/>
  </p:clrMapOvr>
  <p:transition spd="slow" advClick="0" advTm="14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fade">
                                      <p:cBhvr>
                                        <p:cTn id="11" dur="500"/>
                                        <p:tgtEl>
                                          <p:spTgt spid="2">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fade">
                                      <p:cBhvr>
                                        <p:cTn id="15" dur="500"/>
                                        <p:tgtEl>
                                          <p:spTgt spid="2">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fade">
                                      <p:cBhvr>
                                        <p:cTn id="19" dur="500"/>
                                        <p:tgtEl>
                                          <p:spTgt spid="2">
                                            <p:txEl>
                                              <p:pRg st="3" end="3"/>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fade">
                                      <p:cBhvr>
                                        <p:cTn id="23" dur="500"/>
                                        <p:tgtEl>
                                          <p:spTgt spid="2">
                                            <p:txEl>
                                              <p:pRg st="4" end="4"/>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Effect transition="in" filter="fade">
                                      <p:cBhvr>
                                        <p:cTn id="31" dur="500"/>
                                        <p:tgtEl>
                                          <p:spTgt spid="2">
                                            <p:txEl>
                                              <p:pRg st="6" end="6"/>
                                            </p:txEl>
                                          </p:spTgt>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Effect transition="in" filter="fade">
                                      <p:cBhvr>
                                        <p:cTn id="35" dur="500"/>
                                        <p:tgtEl>
                                          <p:spTgt spid="2">
                                            <p:txEl>
                                              <p:pRg st="7" end="7"/>
                                            </p:txEl>
                                          </p:spTgt>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animEffect transition="in" filter="fade">
                                      <p:cBhvr>
                                        <p:cTn id="39" dur="500"/>
                                        <p:tgtEl>
                                          <p:spTgt spid="2">
                                            <p:txEl>
                                              <p:pRg st="8" end="8"/>
                                            </p:txEl>
                                          </p:spTgt>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2">
                                            <p:txEl>
                                              <p:pRg st="9" end="9"/>
                                            </p:txEl>
                                          </p:spTgt>
                                        </p:tgtEl>
                                        <p:attrNameLst>
                                          <p:attrName>style.visibility</p:attrName>
                                        </p:attrNameLst>
                                      </p:cBhvr>
                                      <p:to>
                                        <p:strVal val="visible"/>
                                      </p:to>
                                    </p:set>
                                    <p:animEffect transition="in" filter="fade">
                                      <p:cBhvr>
                                        <p:cTn id="43" dur="500"/>
                                        <p:tgtEl>
                                          <p:spTgt spid="2">
                                            <p:txEl>
                                              <p:pRg st="9" end="9"/>
                                            </p:txEl>
                                          </p:spTgt>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animEffect transition="in" filter="fade">
                                      <p:cBhvr>
                                        <p:cTn id="47" dur="500"/>
                                        <p:tgtEl>
                                          <p:spTgt spid="2">
                                            <p:txEl>
                                              <p:pRg st="10" end="10"/>
                                            </p:txEl>
                                          </p:spTgt>
                                        </p:tgtEl>
                                      </p:cBhvr>
                                    </p:animEffect>
                                  </p:childTnLst>
                                </p:cTn>
                              </p:par>
                            </p:childTnLst>
                          </p:cTn>
                        </p:par>
                        <p:par>
                          <p:cTn id="48" fill="hold">
                            <p:stCondLst>
                              <p:cond delay="5500"/>
                            </p:stCondLst>
                            <p:childTnLst>
                              <p:par>
                                <p:cTn id="49" presetID="10" presetClass="entr" presetSubtype="0" fill="hold" nodeType="afterEffect">
                                  <p:stCondLst>
                                    <p:cond delay="0"/>
                                  </p:stCondLst>
                                  <p:childTnLst>
                                    <p:set>
                                      <p:cBhvr>
                                        <p:cTn id="50" dur="1" fill="hold">
                                          <p:stCondLst>
                                            <p:cond delay="0"/>
                                          </p:stCondLst>
                                        </p:cTn>
                                        <p:tgtEl>
                                          <p:spTgt spid="2">
                                            <p:txEl>
                                              <p:pRg st="11" end="11"/>
                                            </p:txEl>
                                          </p:spTgt>
                                        </p:tgtEl>
                                        <p:attrNameLst>
                                          <p:attrName>style.visibility</p:attrName>
                                        </p:attrNameLst>
                                      </p:cBhvr>
                                      <p:to>
                                        <p:strVal val="visible"/>
                                      </p:to>
                                    </p:set>
                                    <p:animEffect transition="in" filter="fade">
                                      <p:cBhvr>
                                        <p:cTn id="51" dur="500"/>
                                        <p:tgtEl>
                                          <p:spTgt spid="2">
                                            <p:txEl>
                                              <p:pRg st="11" end="11"/>
                                            </p:txEl>
                                          </p:spTgt>
                                        </p:tgtEl>
                                      </p:cBhvr>
                                    </p:animEffect>
                                  </p:childTnLst>
                                </p:cTn>
                              </p:par>
                            </p:childTnLst>
                          </p:cTn>
                        </p:par>
                        <p:par>
                          <p:cTn id="52" fill="hold">
                            <p:stCondLst>
                              <p:cond delay="6000"/>
                            </p:stCondLst>
                            <p:childTnLst>
                              <p:par>
                                <p:cTn id="53" presetID="10" presetClass="entr" presetSubtype="0" fill="hold" nodeType="afterEffect">
                                  <p:stCondLst>
                                    <p:cond delay="0"/>
                                  </p:stCondLst>
                                  <p:childTnLst>
                                    <p:set>
                                      <p:cBhvr>
                                        <p:cTn id="54" dur="1" fill="hold">
                                          <p:stCondLst>
                                            <p:cond delay="0"/>
                                          </p:stCondLst>
                                        </p:cTn>
                                        <p:tgtEl>
                                          <p:spTgt spid="2">
                                            <p:txEl>
                                              <p:pRg st="12" end="12"/>
                                            </p:txEl>
                                          </p:spTgt>
                                        </p:tgtEl>
                                        <p:attrNameLst>
                                          <p:attrName>style.visibility</p:attrName>
                                        </p:attrNameLst>
                                      </p:cBhvr>
                                      <p:to>
                                        <p:strVal val="visible"/>
                                      </p:to>
                                    </p:set>
                                    <p:animEffect transition="in" filter="fade">
                                      <p:cBhvr>
                                        <p:cTn id="55" dur="500"/>
                                        <p:tgtEl>
                                          <p:spTgt spid="2">
                                            <p:txEl>
                                              <p:pRg st="12" end="12"/>
                                            </p:txEl>
                                          </p:spTgt>
                                        </p:tgtEl>
                                      </p:cBhvr>
                                    </p:animEffect>
                                  </p:childTnLst>
                                </p:cTn>
                              </p:par>
                            </p:childTnLst>
                          </p:cTn>
                        </p:par>
                        <p:par>
                          <p:cTn id="56" fill="hold">
                            <p:stCondLst>
                              <p:cond delay="6500"/>
                            </p:stCondLst>
                            <p:childTnLst>
                              <p:par>
                                <p:cTn id="57" presetID="10" presetClass="entr" presetSubtype="0" fill="hold" nodeType="afterEffect">
                                  <p:stCondLst>
                                    <p:cond delay="0"/>
                                  </p:stCondLst>
                                  <p:childTnLst>
                                    <p:set>
                                      <p:cBhvr>
                                        <p:cTn id="58" dur="1" fill="hold">
                                          <p:stCondLst>
                                            <p:cond delay="0"/>
                                          </p:stCondLst>
                                        </p:cTn>
                                        <p:tgtEl>
                                          <p:spTgt spid="2">
                                            <p:txEl>
                                              <p:pRg st="13" end="13"/>
                                            </p:txEl>
                                          </p:spTgt>
                                        </p:tgtEl>
                                        <p:attrNameLst>
                                          <p:attrName>style.visibility</p:attrName>
                                        </p:attrNameLst>
                                      </p:cBhvr>
                                      <p:to>
                                        <p:strVal val="visible"/>
                                      </p:to>
                                    </p:set>
                                    <p:animEffect transition="in" filter="fade">
                                      <p:cBhvr>
                                        <p:cTn id="59" dur="500"/>
                                        <p:tgtEl>
                                          <p:spTgt spid="2">
                                            <p:txEl>
                                              <p:pRg st="13" end="13"/>
                                            </p:txEl>
                                          </p:spTgt>
                                        </p:tgtEl>
                                      </p:cBhvr>
                                    </p:animEffect>
                                  </p:childTnLst>
                                </p:cTn>
                              </p:par>
                            </p:childTnLst>
                          </p:cTn>
                        </p:par>
                        <p:par>
                          <p:cTn id="60" fill="hold">
                            <p:stCondLst>
                              <p:cond delay="7000"/>
                            </p:stCondLst>
                            <p:childTnLst>
                              <p:par>
                                <p:cTn id="61" presetID="10" presetClass="entr" presetSubtype="0" fill="hold" nodeType="afterEffect">
                                  <p:stCondLst>
                                    <p:cond delay="0"/>
                                  </p:stCondLst>
                                  <p:childTnLst>
                                    <p:set>
                                      <p:cBhvr>
                                        <p:cTn id="62" dur="1" fill="hold">
                                          <p:stCondLst>
                                            <p:cond delay="0"/>
                                          </p:stCondLst>
                                        </p:cTn>
                                        <p:tgtEl>
                                          <p:spTgt spid="2">
                                            <p:txEl>
                                              <p:pRg st="14" end="14"/>
                                            </p:txEl>
                                          </p:spTgt>
                                        </p:tgtEl>
                                        <p:attrNameLst>
                                          <p:attrName>style.visibility</p:attrName>
                                        </p:attrNameLst>
                                      </p:cBhvr>
                                      <p:to>
                                        <p:strVal val="visible"/>
                                      </p:to>
                                    </p:set>
                                    <p:animEffect transition="in" filter="fade">
                                      <p:cBhvr>
                                        <p:cTn id="63" dur="500"/>
                                        <p:tgtEl>
                                          <p:spTgt spid="2">
                                            <p:txEl>
                                              <p:pRg st="14" end="14"/>
                                            </p:txEl>
                                          </p:spTgt>
                                        </p:tgtEl>
                                      </p:cBhvr>
                                    </p:animEffect>
                                  </p:childTnLst>
                                </p:cTn>
                              </p:par>
                            </p:childTnLst>
                          </p:cTn>
                        </p:par>
                        <p:par>
                          <p:cTn id="64" fill="hold">
                            <p:stCondLst>
                              <p:cond delay="7500"/>
                            </p:stCondLst>
                            <p:childTnLst>
                              <p:par>
                                <p:cTn id="65" presetID="10" presetClass="entr" presetSubtype="0" fill="hold" nodeType="afterEffect">
                                  <p:stCondLst>
                                    <p:cond delay="0"/>
                                  </p:stCondLst>
                                  <p:childTnLst>
                                    <p:set>
                                      <p:cBhvr>
                                        <p:cTn id="66" dur="1" fill="hold">
                                          <p:stCondLst>
                                            <p:cond delay="0"/>
                                          </p:stCondLst>
                                        </p:cTn>
                                        <p:tgtEl>
                                          <p:spTgt spid="2">
                                            <p:txEl>
                                              <p:pRg st="15" end="15"/>
                                            </p:txEl>
                                          </p:spTgt>
                                        </p:tgtEl>
                                        <p:attrNameLst>
                                          <p:attrName>style.visibility</p:attrName>
                                        </p:attrNameLst>
                                      </p:cBhvr>
                                      <p:to>
                                        <p:strVal val="visible"/>
                                      </p:to>
                                    </p:set>
                                    <p:animEffect transition="in" filter="fade">
                                      <p:cBhvr>
                                        <p:cTn id="67" dur="500"/>
                                        <p:tgtEl>
                                          <p:spTgt spid="2">
                                            <p:txEl>
                                              <p:pRg st="15" end="15"/>
                                            </p:txEl>
                                          </p:spTgt>
                                        </p:tgtEl>
                                      </p:cBhvr>
                                    </p:animEffect>
                                  </p:childTnLst>
                                </p:cTn>
                              </p:par>
                            </p:childTnLst>
                          </p:cTn>
                        </p:par>
                        <p:par>
                          <p:cTn id="68" fill="hold">
                            <p:stCondLst>
                              <p:cond delay="8000"/>
                            </p:stCondLst>
                            <p:childTnLst>
                              <p:par>
                                <p:cTn id="69" presetID="10" presetClass="entr" presetSubtype="0" fill="hold" nodeType="afterEffect">
                                  <p:stCondLst>
                                    <p:cond delay="0"/>
                                  </p:stCondLst>
                                  <p:childTnLst>
                                    <p:set>
                                      <p:cBhvr>
                                        <p:cTn id="70" dur="1" fill="hold">
                                          <p:stCondLst>
                                            <p:cond delay="0"/>
                                          </p:stCondLst>
                                        </p:cTn>
                                        <p:tgtEl>
                                          <p:spTgt spid="2">
                                            <p:txEl>
                                              <p:pRg st="16" end="16"/>
                                            </p:txEl>
                                          </p:spTgt>
                                        </p:tgtEl>
                                        <p:attrNameLst>
                                          <p:attrName>style.visibility</p:attrName>
                                        </p:attrNameLst>
                                      </p:cBhvr>
                                      <p:to>
                                        <p:strVal val="visible"/>
                                      </p:to>
                                    </p:set>
                                    <p:animEffect transition="in" filter="fade">
                                      <p:cBhvr>
                                        <p:cTn id="71" dur="500"/>
                                        <p:tgtEl>
                                          <p:spTgt spid="2">
                                            <p:txEl>
                                              <p:pRg st="16" end="16"/>
                                            </p:txEl>
                                          </p:spTgt>
                                        </p:tgtEl>
                                      </p:cBhvr>
                                    </p:animEffect>
                                  </p:childTnLst>
                                </p:cTn>
                              </p:par>
                            </p:childTnLst>
                          </p:cTn>
                        </p:par>
                        <p:par>
                          <p:cTn id="72" fill="hold">
                            <p:stCondLst>
                              <p:cond delay="8500"/>
                            </p:stCondLst>
                            <p:childTnLst>
                              <p:par>
                                <p:cTn id="73" presetID="10" presetClass="entr" presetSubtype="0" fill="hold" nodeType="afterEffect">
                                  <p:stCondLst>
                                    <p:cond delay="0"/>
                                  </p:stCondLst>
                                  <p:childTnLst>
                                    <p:set>
                                      <p:cBhvr>
                                        <p:cTn id="74" dur="1" fill="hold">
                                          <p:stCondLst>
                                            <p:cond delay="0"/>
                                          </p:stCondLst>
                                        </p:cTn>
                                        <p:tgtEl>
                                          <p:spTgt spid="2">
                                            <p:txEl>
                                              <p:pRg st="17" end="17"/>
                                            </p:txEl>
                                          </p:spTgt>
                                        </p:tgtEl>
                                        <p:attrNameLst>
                                          <p:attrName>style.visibility</p:attrName>
                                        </p:attrNameLst>
                                      </p:cBhvr>
                                      <p:to>
                                        <p:strVal val="visible"/>
                                      </p:to>
                                    </p:set>
                                    <p:animEffect transition="in" filter="fade">
                                      <p:cBhvr>
                                        <p:cTn id="75" dur="500"/>
                                        <p:tgtEl>
                                          <p:spTgt spid="2">
                                            <p:txEl>
                                              <p:pRg st="17" end="17"/>
                                            </p:txEl>
                                          </p:spTgt>
                                        </p:tgtEl>
                                      </p:cBhvr>
                                    </p:animEffect>
                                  </p:childTnLst>
                                </p:cTn>
                              </p:par>
                            </p:childTnLst>
                          </p:cTn>
                        </p:par>
                        <p:par>
                          <p:cTn id="76" fill="hold">
                            <p:stCondLst>
                              <p:cond delay="9000"/>
                            </p:stCondLst>
                            <p:childTnLst>
                              <p:par>
                                <p:cTn id="77" presetID="10" presetClass="entr" presetSubtype="0" fill="hold" nodeType="afterEffect">
                                  <p:stCondLst>
                                    <p:cond delay="0"/>
                                  </p:stCondLst>
                                  <p:childTnLst>
                                    <p:set>
                                      <p:cBhvr>
                                        <p:cTn id="78" dur="1" fill="hold">
                                          <p:stCondLst>
                                            <p:cond delay="0"/>
                                          </p:stCondLst>
                                        </p:cTn>
                                        <p:tgtEl>
                                          <p:spTgt spid="2">
                                            <p:txEl>
                                              <p:pRg st="18" end="18"/>
                                            </p:txEl>
                                          </p:spTgt>
                                        </p:tgtEl>
                                        <p:attrNameLst>
                                          <p:attrName>style.visibility</p:attrName>
                                        </p:attrNameLst>
                                      </p:cBhvr>
                                      <p:to>
                                        <p:strVal val="visible"/>
                                      </p:to>
                                    </p:set>
                                    <p:animEffect transition="in" filter="fade">
                                      <p:cBhvr>
                                        <p:cTn id="79" dur="500"/>
                                        <p:tgtEl>
                                          <p:spTgt spid="2">
                                            <p:txEl>
                                              <p:pRg st="18" end="18"/>
                                            </p:txEl>
                                          </p:spTgt>
                                        </p:tgtEl>
                                      </p:cBhvr>
                                    </p:animEffect>
                                  </p:childTnLst>
                                </p:cTn>
                              </p:par>
                            </p:childTnLst>
                          </p:cTn>
                        </p:par>
                        <p:par>
                          <p:cTn id="80" fill="hold">
                            <p:stCondLst>
                              <p:cond delay="9500"/>
                            </p:stCondLst>
                            <p:childTnLst>
                              <p:par>
                                <p:cTn id="81" presetID="10" presetClass="entr" presetSubtype="0" fill="hold" nodeType="afterEffect">
                                  <p:stCondLst>
                                    <p:cond delay="0"/>
                                  </p:stCondLst>
                                  <p:childTnLst>
                                    <p:set>
                                      <p:cBhvr>
                                        <p:cTn id="82" dur="1" fill="hold">
                                          <p:stCondLst>
                                            <p:cond delay="0"/>
                                          </p:stCondLst>
                                        </p:cTn>
                                        <p:tgtEl>
                                          <p:spTgt spid="2">
                                            <p:txEl>
                                              <p:pRg st="19" end="19"/>
                                            </p:txEl>
                                          </p:spTgt>
                                        </p:tgtEl>
                                        <p:attrNameLst>
                                          <p:attrName>style.visibility</p:attrName>
                                        </p:attrNameLst>
                                      </p:cBhvr>
                                      <p:to>
                                        <p:strVal val="visible"/>
                                      </p:to>
                                    </p:set>
                                    <p:animEffect transition="in" filter="fade">
                                      <p:cBhvr>
                                        <p:cTn id="83" dur="500"/>
                                        <p:tgtEl>
                                          <p:spTgt spid="2">
                                            <p:txEl>
                                              <p:pRg st="19" end="1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000" y="2051050"/>
            <a:ext cx="2794000" cy="2755900"/>
          </a:xfrm>
          <a:prstGeom prst="rect">
            <a:avLst/>
          </a:prstGeom>
        </p:spPr>
      </p:pic>
      <p:pic>
        <p:nvPicPr>
          <p:cNvPr id="1027" name="Picture 3"/>
          <p:cNvPicPr>
            <a:picLocks noChangeAspect="1" noChangeArrowheads="1"/>
          </p:cNvPicPr>
          <p:nvPr/>
        </p:nvPicPr>
        <p:blipFill>
          <a:blip r:embed="rId3">
            <a:extLst>
              <a:ext uri="{BEBA8EAE-BF5A-486C-A8C5-ECC9F3942E4B}">
                <a14:imgProps xmlns:a14="http://schemas.microsoft.com/office/drawing/2010/main">
                  <a14:imgLayer r:embed="rId4">
                    <a14:imgEffect>
                      <a14:saturation sat="43000"/>
                    </a14:imgEffect>
                  </a14:imgLayer>
                </a14:imgProps>
              </a:ext>
              <a:ext uri="{28A0092B-C50C-407E-A947-70E740481C1C}">
                <a14:useLocalDpi xmlns:a14="http://schemas.microsoft.com/office/drawing/2010/main" val="0"/>
              </a:ext>
            </a:extLst>
          </a:blip>
          <a:srcRect/>
          <a:stretch>
            <a:fillRect/>
          </a:stretch>
        </p:blipFill>
        <p:spPr bwMode="auto">
          <a:xfrm>
            <a:off x="-4233" y="0"/>
            <a:ext cx="9152466" cy="6864350"/>
          </a:xfrm>
          <a:prstGeom prst="rect">
            <a:avLst/>
          </a:prstGeom>
          <a:noFill/>
          <a:ln>
            <a:noFill/>
          </a:ln>
          <a:effectLst>
            <a:outerShdw dist="35921" dir="2700000" algn="ctr" rotWithShape="0">
              <a:schemeClr val="bg2"/>
            </a:outerShdw>
            <a:softEdge rad="635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Grafi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59832" y="836712"/>
            <a:ext cx="3024336" cy="1940616"/>
          </a:xfrm>
          <a:prstGeom prst="rect">
            <a:avLst/>
          </a:prstGeom>
          <a:ln>
            <a:noFill/>
          </a:ln>
          <a:effectLst>
            <a:softEdge rad="112500"/>
          </a:effectLst>
        </p:spPr>
      </p:pic>
      <p:sp>
        <p:nvSpPr>
          <p:cNvPr id="2" name="Textfeld 1"/>
          <p:cNvSpPr txBox="1"/>
          <p:nvPr/>
        </p:nvSpPr>
        <p:spPr>
          <a:xfrm>
            <a:off x="251520" y="548680"/>
            <a:ext cx="3744416" cy="5909310"/>
          </a:xfrm>
          <a:prstGeom prst="rect">
            <a:avLst/>
          </a:prstGeom>
          <a:noFill/>
        </p:spPr>
        <p:txBody>
          <a:bodyPr wrap="square" rtlCol="0">
            <a:spAutoFit/>
          </a:bodyPr>
          <a:lstStyle/>
          <a:p>
            <a:pPr marL="285750" indent="-285750">
              <a:buFont typeface="Arial" panose="020B0604020202020204" pitchFamily="34" charset="0"/>
              <a:buChar char="•"/>
            </a:pPr>
            <a:r>
              <a:rPr lang="de-DE" b="1" dirty="0" smtClean="0"/>
              <a:t>Dolce Gusto</a:t>
            </a:r>
          </a:p>
          <a:p>
            <a:pPr marL="285750" indent="-285750">
              <a:buFont typeface="Arial" panose="020B0604020202020204" pitchFamily="34" charset="0"/>
              <a:buChar char="•"/>
            </a:pPr>
            <a:r>
              <a:rPr lang="de-DE" b="1" dirty="0" smtClean="0"/>
              <a:t>Nescafé</a:t>
            </a:r>
          </a:p>
          <a:p>
            <a:pPr marL="285750" indent="-285750">
              <a:buFont typeface="Arial" panose="020B0604020202020204" pitchFamily="34" charset="0"/>
              <a:buChar char="•"/>
            </a:pPr>
            <a:r>
              <a:rPr lang="de-DE" b="1" dirty="0" smtClean="0"/>
              <a:t>Nespresso</a:t>
            </a:r>
          </a:p>
          <a:p>
            <a:pPr marL="285750" indent="-285750">
              <a:buFont typeface="Arial" panose="020B0604020202020204" pitchFamily="34" charset="0"/>
              <a:buChar char="•"/>
            </a:pPr>
            <a:r>
              <a:rPr lang="de-DE" b="1" dirty="0" smtClean="0"/>
              <a:t>Vittel</a:t>
            </a:r>
          </a:p>
          <a:p>
            <a:pPr marL="285750" indent="-285750">
              <a:buFont typeface="Arial" panose="020B0604020202020204" pitchFamily="34" charset="0"/>
              <a:buChar char="•"/>
            </a:pPr>
            <a:r>
              <a:rPr lang="de-DE" b="1" dirty="0" smtClean="0"/>
              <a:t>SanPellegrino</a:t>
            </a:r>
          </a:p>
          <a:p>
            <a:pPr marL="285750" indent="-285750">
              <a:buFont typeface="Arial" panose="020B0604020202020204" pitchFamily="34" charset="0"/>
              <a:buChar char="•"/>
            </a:pPr>
            <a:r>
              <a:rPr lang="de-DE" b="1" dirty="0" smtClean="0"/>
              <a:t>Frische Brise</a:t>
            </a:r>
          </a:p>
          <a:p>
            <a:pPr marL="285750" indent="-285750">
              <a:buFont typeface="Arial" panose="020B0604020202020204" pitchFamily="34" charset="0"/>
              <a:buChar char="•"/>
            </a:pPr>
            <a:r>
              <a:rPr lang="de-DE" b="1" dirty="0" smtClean="0"/>
              <a:t>Nestea </a:t>
            </a:r>
            <a:r>
              <a:rPr lang="de-DE" b="1" dirty="0" smtClean="0"/>
              <a:t>(mit </a:t>
            </a:r>
            <a:r>
              <a:rPr lang="de-DE" b="1" dirty="0" smtClean="0"/>
              <a:t>Coca Cola)</a:t>
            </a:r>
          </a:p>
          <a:p>
            <a:pPr marL="285750" indent="-285750">
              <a:buFont typeface="Arial" panose="020B0604020202020204" pitchFamily="34" charset="0"/>
              <a:buChar char="•"/>
            </a:pPr>
            <a:r>
              <a:rPr lang="de-DE" b="1" dirty="0" smtClean="0"/>
              <a:t>Nesquik</a:t>
            </a:r>
          </a:p>
          <a:p>
            <a:pPr marL="285750" indent="-285750">
              <a:buFont typeface="Arial" panose="020B0604020202020204" pitchFamily="34" charset="0"/>
              <a:buChar char="•"/>
            </a:pPr>
            <a:r>
              <a:rPr lang="de-DE" b="1" dirty="0" smtClean="0"/>
              <a:t>Juicy Juice</a:t>
            </a:r>
          </a:p>
          <a:p>
            <a:pPr marL="285750" indent="-285750">
              <a:buFont typeface="Arial" panose="020B0604020202020204" pitchFamily="34" charset="0"/>
              <a:buChar char="•"/>
            </a:pPr>
            <a:r>
              <a:rPr lang="de-DE" b="1" dirty="0" smtClean="0"/>
              <a:t>Janny‘s Eis</a:t>
            </a:r>
          </a:p>
          <a:p>
            <a:pPr marL="285750" indent="-285750">
              <a:buFont typeface="Arial" panose="020B0604020202020204" pitchFamily="34" charset="0"/>
              <a:buChar char="•"/>
            </a:pPr>
            <a:r>
              <a:rPr lang="de-DE" b="1" dirty="0" smtClean="0"/>
              <a:t>Schöller</a:t>
            </a:r>
          </a:p>
          <a:p>
            <a:pPr marL="285750" indent="-285750">
              <a:buFont typeface="Arial" panose="020B0604020202020204" pitchFamily="34" charset="0"/>
              <a:buChar char="•"/>
            </a:pPr>
            <a:r>
              <a:rPr lang="de-DE" b="1" dirty="0" smtClean="0"/>
              <a:t>Mövenpick</a:t>
            </a:r>
          </a:p>
          <a:p>
            <a:pPr marL="285750" indent="-285750">
              <a:buFont typeface="Arial" panose="020B0604020202020204" pitchFamily="34" charset="0"/>
              <a:buChar char="•"/>
            </a:pPr>
            <a:r>
              <a:rPr lang="de-DE" b="1" dirty="0" smtClean="0"/>
              <a:t>Maggi</a:t>
            </a:r>
          </a:p>
          <a:p>
            <a:pPr marL="285750" indent="-285750">
              <a:buFont typeface="Arial" panose="020B0604020202020204" pitchFamily="34" charset="0"/>
              <a:buChar char="•"/>
            </a:pPr>
            <a:r>
              <a:rPr lang="de-DE" b="1" dirty="0" smtClean="0"/>
              <a:t>Thomy</a:t>
            </a:r>
          </a:p>
          <a:p>
            <a:pPr marL="285750" indent="-285750">
              <a:buFont typeface="Arial" panose="020B0604020202020204" pitchFamily="34" charset="0"/>
              <a:buChar char="•"/>
            </a:pPr>
            <a:r>
              <a:rPr lang="de-DE" b="1" dirty="0" smtClean="0"/>
              <a:t>Wagner Pizza</a:t>
            </a:r>
          </a:p>
          <a:p>
            <a:pPr marL="285750" indent="-285750">
              <a:buFont typeface="Arial" panose="020B0604020202020204" pitchFamily="34" charset="0"/>
              <a:buChar char="•"/>
            </a:pPr>
            <a:r>
              <a:rPr lang="de-DE" b="1" dirty="0" smtClean="0"/>
              <a:t>Buitoni</a:t>
            </a:r>
          </a:p>
          <a:p>
            <a:pPr marL="285750" indent="-285750">
              <a:buFont typeface="Arial" panose="020B0604020202020204" pitchFamily="34" charset="0"/>
              <a:buChar char="•"/>
            </a:pPr>
            <a:r>
              <a:rPr lang="de-DE" b="1" dirty="0" smtClean="0"/>
              <a:t>After Eight</a:t>
            </a:r>
          </a:p>
          <a:p>
            <a:pPr marL="285750" indent="-285750">
              <a:buFont typeface="Arial" panose="020B0604020202020204" pitchFamily="34" charset="0"/>
              <a:buChar char="•"/>
            </a:pPr>
            <a:r>
              <a:rPr lang="de-DE" b="1" dirty="0" smtClean="0"/>
              <a:t>Choclait  Chips</a:t>
            </a:r>
          </a:p>
          <a:p>
            <a:pPr marL="285750" indent="-285750">
              <a:buFont typeface="Arial" panose="020B0604020202020204" pitchFamily="34" charset="0"/>
              <a:buChar char="•"/>
            </a:pPr>
            <a:r>
              <a:rPr lang="de-DE" b="1" dirty="0" smtClean="0"/>
              <a:t>Kitkat</a:t>
            </a:r>
          </a:p>
          <a:p>
            <a:pPr marL="285750" indent="-285750">
              <a:buFont typeface="Arial" panose="020B0604020202020204" pitchFamily="34" charset="0"/>
              <a:buChar char="•"/>
            </a:pPr>
            <a:r>
              <a:rPr lang="de-DE" b="1" dirty="0" smtClean="0"/>
              <a:t>Lion …</a:t>
            </a:r>
          </a:p>
          <a:p>
            <a:pPr marL="285750" indent="-285750">
              <a:buFont typeface="Arial" panose="020B0604020202020204" pitchFamily="34" charset="0"/>
              <a:buChar char="•"/>
            </a:pPr>
            <a:endParaRPr lang="de-DE" b="1" dirty="0"/>
          </a:p>
        </p:txBody>
      </p:sp>
    </p:spTree>
    <p:extLst>
      <p:ext uri="{BB962C8B-B14F-4D97-AF65-F5344CB8AC3E}">
        <p14:creationId xmlns:p14="http://schemas.microsoft.com/office/powerpoint/2010/main" val="3115653771"/>
      </p:ext>
    </p:extLst>
  </p:cSld>
  <p:clrMapOvr>
    <a:masterClrMapping/>
  </p:clrMapOvr>
  <p:transition spd="slow" advClick="0" advTm="5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2000"/>
                                        <p:tgtEl>
                                          <p:spTgt spid="2"/>
                                        </p:tgtEl>
                                      </p:cBhvr>
                                    </p:animEffect>
                                    <p:set>
                                      <p:cBhvr>
                                        <p:cTn id="7" dur="1" fill="hold">
                                          <p:stCondLst>
                                            <p:cond delay="1999"/>
                                          </p:stCondLst>
                                        </p:cTn>
                                        <p:tgtEl>
                                          <p:spTgt spid="2"/>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2000"/>
                                        <p:tgtEl>
                                          <p:spTgt spid="5"/>
                                        </p:tgtEl>
                                      </p:cBhvr>
                                    </p:animEffect>
                                    <p:set>
                                      <p:cBhvr>
                                        <p:cTn id="10"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BEBA8EAE-BF5A-486C-A8C5-ECC9F3942E4B}">
                <a14:imgProps xmlns:a14="http://schemas.microsoft.com/office/drawing/2010/main">
                  <a14:imgLayer r:embed="rId3">
                    <a14:imgEffect>
                      <a14:saturation sat="43000"/>
                    </a14:imgEffect>
                  </a14:imgLayer>
                </a14:imgProps>
              </a:ext>
              <a:ext uri="{28A0092B-C50C-407E-A947-70E740481C1C}">
                <a14:useLocalDpi xmlns:a14="http://schemas.microsoft.com/office/drawing/2010/main" val="0"/>
              </a:ext>
            </a:extLst>
          </a:blip>
          <a:srcRect/>
          <a:stretch>
            <a:fillRect/>
          </a:stretch>
        </p:blipFill>
        <p:spPr bwMode="auto">
          <a:xfrm>
            <a:off x="-8466" y="12154"/>
            <a:ext cx="9152466" cy="6864350"/>
          </a:xfrm>
          <a:prstGeom prst="rect">
            <a:avLst/>
          </a:prstGeom>
          <a:noFill/>
          <a:ln>
            <a:noFill/>
          </a:ln>
          <a:effectLst>
            <a:outerShdw dist="35921" dir="2700000" algn="ctr" rotWithShape="0">
              <a:schemeClr val="bg2"/>
            </a:outerShdw>
            <a:softEdge rad="635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feld 3"/>
          <p:cNvSpPr txBox="1"/>
          <p:nvPr/>
        </p:nvSpPr>
        <p:spPr>
          <a:xfrm>
            <a:off x="679335" y="935950"/>
            <a:ext cx="7776864" cy="5016758"/>
          </a:xfrm>
          <a:prstGeom prst="rect">
            <a:avLst/>
          </a:prstGeom>
          <a:noFill/>
        </p:spPr>
        <p:txBody>
          <a:bodyPr wrap="square" rtlCol="0">
            <a:spAutoFit/>
          </a:bodyPr>
          <a:lstStyle/>
          <a:p>
            <a:pPr algn="ctr"/>
            <a:r>
              <a:rPr lang="de-DE" sz="3200" b="1" dirty="0" smtClean="0"/>
              <a:t>Die Idee eines Boykott von „Nestlé-Produkten“ ist nicht neu und jeder sollte trotz der schwierigen Durchführbarkeit darüber nachdenken! </a:t>
            </a:r>
            <a:r>
              <a:rPr lang="de-DE" sz="3200" b="1" dirty="0"/>
              <a:t>Anregungen mit Alternativen zu </a:t>
            </a:r>
            <a:r>
              <a:rPr lang="de-DE" sz="3200" b="1" dirty="0" smtClean="0"/>
              <a:t>„Nestlé</a:t>
            </a:r>
            <a:r>
              <a:rPr lang="de-DE" sz="3200" b="1" dirty="0"/>
              <a:t>“, Ideen und Vorschläge findet man im Internet.</a:t>
            </a:r>
          </a:p>
          <a:p>
            <a:pPr algn="ctr"/>
            <a:r>
              <a:rPr lang="de-DE" sz="3200" b="1" dirty="0" smtClean="0"/>
              <a:t> Jedes Produkt von „Nestlé“ das durch ein Produkt eines anderen Herstellers ersetzt wird ist schon ein kleiner Schritt in die richtige Richtung!</a:t>
            </a:r>
            <a:endParaRPr lang="de-DE" sz="3200" b="1" dirty="0"/>
          </a:p>
        </p:txBody>
      </p:sp>
    </p:spTree>
    <p:extLst>
      <p:ext uri="{BB962C8B-B14F-4D97-AF65-F5344CB8AC3E}">
        <p14:creationId xmlns:p14="http://schemas.microsoft.com/office/powerpoint/2010/main" val="4255726912"/>
      </p:ext>
    </p:extLst>
  </p:cSld>
  <p:clrMapOvr>
    <a:masterClrMapping/>
  </p:clrMapOvr>
  <p:transition spd="slow" advClick="0" advTm="25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2000"/>
                                        <p:tgtEl>
                                          <p:spTgt spid="1027"/>
                                        </p:tgtEl>
                                      </p:cBhvr>
                                    </p:animEffect>
                                    <p:set>
                                      <p:cBhvr>
                                        <p:cTn id="7" dur="1" fill="hold">
                                          <p:stCondLst>
                                            <p:cond delay="1999"/>
                                          </p:stCondLst>
                                        </p:cTn>
                                        <p:tgtEl>
                                          <p:spTgt spid="10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44000" cy="687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feld 1"/>
          <p:cNvSpPr txBox="1"/>
          <p:nvPr/>
        </p:nvSpPr>
        <p:spPr>
          <a:xfrm>
            <a:off x="395536" y="1062028"/>
            <a:ext cx="2139883" cy="646331"/>
          </a:xfrm>
          <a:prstGeom prst="rect">
            <a:avLst/>
          </a:prstGeom>
          <a:noFill/>
        </p:spPr>
        <p:txBody>
          <a:bodyPr wrap="square" rtlCol="0">
            <a:spAutoFit/>
          </a:bodyPr>
          <a:lstStyle/>
          <a:p>
            <a:r>
              <a:rPr lang="de-DE" sz="3600" b="1" dirty="0" smtClean="0"/>
              <a:t>Äthiopien</a:t>
            </a:r>
          </a:p>
        </p:txBody>
      </p:sp>
      <p:sp>
        <p:nvSpPr>
          <p:cNvPr id="5" name="Textfeld 4"/>
          <p:cNvSpPr txBox="1"/>
          <p:nvPr/>
        </p:nvSpPr>
        <p:spPr>
          <a:xfrm>
            <a:off x="395536" y="1706671"/>
            <a:ext cx="2139883" cy="646331"/>
          </a:xfrm>
          <a:prstGeom prst="rect">
            <a:avLst/>
          </a:prstGeom>
          <a:noFill/>
        </p:spPr>
        <p:txBody>
          <a:bodyPr wrap="square" rtlCol="0">
            <a:spAutoFit/>
          </a:bodyPr>
          <a:lstStyle/>
          <a:p>
            <a:r>
              <a:rPr lang="de-DE" sz="3600" b="1" dirty="0" smtClean="0"/>
              <a:t>Sudan</a:t>
            </a:r>
          </a:p>
        </p:txBody>
      </p:sp>
      <p:sp>
        <p:nvSpPr>
          <p:cNvPr id="6" name="Textfeld 5"/>
          <p:cNvSpPr txBox="1"/>
          <p:nvPr/>
        </p:nvSpPr>
        <p:spPr>
          <a:xfrm>
            <a:off x="395536" y="2359522"/>
            <a:ext cx="2232248" cy="646331"/>
          </a:xfrm>
          <a:prstGeom prst="rect">
            <a:avLst/>
          </a:prstGeom>
          <a:noFill/>
        </p:spPr>
        <p:txBody>
          <a:bodyPr wrap="square" rtlCol="0">
            <a:spAutoFit/>
          </a:bodyPr>
          <a:lstStyle/>
          <a:p>
            <a:r>
              <a:rPr lang="de-DE" sz="3600" b="1" dirty="0" smtClean="0"/>
              <a:t>Mosambik</a:t>
            </a:r>
          </a:p>
        </p:txBody>
      </p:sp>
      <p:sp>
        <p:nvSpPr>
          <p:cNvPr id="7" name="Textfeld 6"/>
          <p:cNvSpPr txBox="1"/>
          <p:nvPr/>
        </p:nvSpPr>
        <p:spPr>
          <a:xfrm>
            <a:off x="395536" y="3001899"/>
            <a:ext cx="1584176" cy="646331"/>
          </a:xfrm>
          <a:prstGeom prst="rect">
            <a:avLst/>
          </a:prstGeom>
          <a:noFill/>
        </p:spPr>
        <p:txBody>
          <a:bodyPr wrap="square" rtlCol="0">
            <a:spAutoFit/>
          </a:bodyPr>
          <a:lstStyle/>
          <a:p>
            <a:r>
              <a:rPr lang="de-DE" sz="3600" b="1" dirty="0" smtClean="0"/>
              <a:t>Liberia</a:t>
            </a:r>
          </a:p>
        </p:txBody>
      </p:sp>
      <p:sp>
        <p:nvSpPr>
          <p:cNvPr id="8" name="Textfeld 7"/>
          <p:cNvSpPr txBox="1"/>
          <p:nvPr/>
        </p:nvSpPr>
        <p:spPr>
          <a:xfrm>
            <a:off x="400920" y="3648230"/>
            <a:ext cx="2586904" cy="646331"/>
          </a:xfrm>
          <a:prstGeom prst="rect">
            <a:avLst/>
          </a:prstGeom>
          <a:noFill/>
        </p:spPr>
        <p:txBody>
          <a:bodyPr wrap="square" rtlCol="0">
            <a:spAutoFit/>
          </a:bodyPr>
          <a:lstStyle/>
          <a:p>
            <a:r>
              <a:rPr lang="de-DE" sz="3600" b="1" dirty="0" smtClean="0"/>
              <a:t>Sierra Leone</a:t>
            </a:r>
          </a:p>
        </p:txBody>
      </p:sp>
      <p:sp>
        <p:nvSpPr>
          <p:cNvPr id="9" name="Textfeld 8"/>
          <p:cNvSpPr txBox="1"/>
          <p:nvPr/>
        </p:nvSpPr>
        <p:spPr>
          <a:xfrm>
            <a:off x="400920" y="4294561"/>
            <a:ext cx="2586904" cy="646331"/>
          </a:xfrm>
          <a:prstGeom prst="rect">
            <a:avLst/>
          </a:prstGeom>
          <a:noFill/>
        </p:spPr>
        <p:txBody>
          <a:bodyPr wrap="square" rtlCol="0">
            <a:spAutoFit/>
          </a:bodyPr>
          <a:lstStyle/>
          <a:p>
            <a:r>
              <a:rPr lang="de-DE" sz="3600" b="1" dirty="0" smtClean="0"/>
              <a:t>Indonesien</a:t>
            </a:r>
          </a:p>
        </p:txBody>
      </p:sp>
      <p:sp>
        <p:nvSpPr>
          <p:cNvPr id="10" name="Textfeld 9"/>
          <p:cNvSpPr txBox="1"/>
          <p:nvPr/>
        </p:nvSpPr>
        <p:spPr>
          <a:xfrm>
            <a:off x="382774" y="4940892"/>
            <a:ext cx="3685169" cy="646331"/>
          </a:xfrm>
          <a:prstGeom prst="rect">
            <a:avLst/>
          </a:prstGeom>
          <a:noFill/>
        </p:spPr>
        <p:txBody>
          <a:bodyPr wrap="square" rtlCol="0">
            <a:spAutoFit/>
          </a:bodyPr>
          <a:lstStyle/>
          <a:p>
            <a:r>
              <a:rPr lang="de-DE" sz="3600" b="1" dirty="0" smtClean="0"/>
              <a:t>Papua-Neuguinea</a:t>
            </a:r>
          </a:p>
        </p:txBody>
      </p:sp>
      <p:sp>
        <p:nvSpPr>
          <p:cNvPr id="3" name="Textfeld 2"/>
          <p:cNvSpPr txBox="1"/>
          <p:nvPr/>
        </p:nvSpPr>
        <p:spPr>
          <a:xfrm>
            <a:off x="5154216" y="1062028"/>
            <a:ext cx="3960440" cy="2308324"/>
          </a:xfrm>
          <a:prstGeom prst="rect">
            <a:avLst/>
          </a:prstGeom>
          <a:noFill/>
        </p:spPr>
        <p:txBody>
          <a:bodyPr wrap="square" rtlCol="0">
            <a:spAutoFit/>
          </a:bodyPr>
          <a:lstStyle/>
          <a:p>
            <a:r>
              <a:rPr lang="de-DE" sz="3600" b="1" dirty="0" smtClean="0"/>
              <a:t>Mehrere Länder Afrikas sind vom Landgrabbing betroffen…</a:t>
            </a:r>
            <a:endParaRPr lang="de-DE" sz="3600" b="1" dirty="0"/>
          </a:p>
        </p:txBody>
      </p:sp>
    </p:spTree>
    <p:extLst>
      <p:ext uri="{BB962C8B-B14F-4D97-AF65-F5344CB8AC3E}">
        <p14:creationId xmlns:p14="http://schemas.microsoft.com/office/powerpoint/2010/main" val="3186964460"/>
      </p:ext>
    </p:extLst>
  </p:cSld>
  <p:clrMapOvr>
    <a:masterClrMapping/>
  </p:clrMapOvr>
  <p:transition spd="slow" advClick="0" advTm="4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childTnLst>
                                </p:cTn>
                              </p:par>
                            </p:childTnLst>
                          </p:cTn>
                        </p:par>
                        <p:par>
                          <p:cTn id="20" fill="hold">
                            <p:stCondLst>
                              <p:cond delay="4000"/>
                            </p:stCondLst>
                            <p:childTnLst>
                              <p:par>
                                <p:cTn id="21" presetID="10"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childTnLst>
                                </p:cTn>
                              </p:par>
                            </p:childTnLst>
                          </p:cTn>
                        </p:par>
                        <p:par>
                          <p:cTn id="24" fill="hold">
                            <p:stCondLst>
                              <p:cond delay="5000"/>
                            </p:stCondLst>
                            <p:childTnLst>
                              <p:par>
                                <p:cTn id="25" presetID="10"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childTnLst>
                                </p:cTn>
                              </p:par>
                            </p:childTnLst>
                          </p:cTn>
                        </p:par>
                        <p:par>
                          <p:cTn id="28" fill="hold">
                            <p:stCondLst>
                              <p:cond delay="6000"/>
                            </p:stCondLst>
                            <p:childTnLst>
                              <p:par>
                                <p:cTn id="29" presetID="10" presetClass="entr" presetSubtype="0"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childTnLst>
                                </p:cTn>
                              </p:par>
                            </p:childTnLst>
                          </p:cTn>
                        </p:par>
                        <p:par>
                          <p:cTn id="32" fill="hold">
                            <p:stCondLst>
                              <p:cond delay="7000"/>
                            </p:stCondLst>
                            <p:childTnLst>
                              <p:par>
                                <p:cTn id="33" presetID="10" presetClass="entr" presetSubtype="0"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10"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val="0"/>
              </a:ext>
            </a:extLst>
          </a:blip>
          <a:srcRect/>
          <a:stretch>
            <a:fillRect/>
          </a:stretch>
        </p:blipFill>
        <p:spPr bwMode="auto">
          <a:xfrm>
            <a:off x="0" y="-6350"/>
            <a:ext cx="9144000" cy="687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feld 1"/>
          <p:cNvSpPr txBox="1"/>
          <p:nvPr/>
        </p:nvSpPr>
        <p:spPr>
          <a:xfrm>
            <a:off x="395536" y="1062028"/>
            <a:ext cx="2139883" cy="646331"/>
          </a:xfrm>
          <a:prstGeom prst="rect">
            <a:avLst/>
          </a:prstGeom>
          <a:noFill/>
        </p:spPr>
        <p:txBody>
          <a:bodyPr wrap="square" rtlCol="0">
            <a:spAutoFit/>
          </a:bodyPr>
          <a:lstStyle/>
          <a:p>
            <a:r>
              <a:rPr lang="de-DE" sz="3600" b="1" dirty="0" smtClean="0"/>
              <a:t>Äthiopien</a:t>
            </a:r>
          </a:p>
        </p:txBody>
      </p:sp>
      <p:sp>
        <p:nvSpPr>
          <p:cNvPr id="5" name="Textfeld 4"/>
          <p:cNvSpPr txBox="1"/>
          <p:nvPr/>
        </p:nvSpPr>
        <p:spPr>
          <a:xfrm>
            <a:off x="395536" y="1706671"/>
            <a:ext cx="2139883" cy="646331"/>
          </a:xfrm>
          <a:prstGeom prst="rect">
            <a:avLst/>
          </a:prstGeom>
          <a:noFill/>
        </p:spPr>
        <p:txBody>
          <a:bodyPr wrap="square" rtlCol="0">
            <a:spAutoFit/>
          </a:bodyPr>
          <a:lstStyle/>
          <a:p>
            <a:r>
              <a:rPr lang="de-DE" sz="3600" b="1" dirty="0" smtClean="0"/>
              <a:t>Sudan</a:t>
            </a:r>
          </a:p>
        </p:txBody>
      </p:sp>
      <p:sp>
        <p:nvSpPr>
          <p:cNvPr id="6" name="Textfeld 5"/>
          <p:cNvSpPr txBox="1"/>
          <p:nvPr/>
        </p:nvSpPr>
        <p:spPr>
          <a:xfrm>
            <a:off x="395536" y="2359522"/>
            <a:ext cx="2232248" cy="646331"/>
          </a:xfrm>
          <a:prstGeom prst="rect">
            <a:avLst/>
          </a:prstGeom>
          <a:noFill/>
        </p:spPr>
        <p:txBody>
          <a:bodyPr wrap="square" rtlCol="0">
            <a:spAutoFit/>
          </a:bodyPr>
          <a:lstStyle/>
          <a:p>
            <a:r>
              <a:rPr lang="de-DE" sz="3600" b="1" dirty="0" smtClean="0"/>
              <a:t>Mosambik</a:t>
            </a:r>
          </a:p>
        </p:txBody>
      </p:sp>
      <p:sp>
        <p:nvSpPr>
          <p:cNvPr id="7" name="Textfeld 6"/>
          <p:cNvSpPr txBox="1"/>
          <p:nvPr/>
        </p:nvSpPr>
        <p:spPr>
          <a:xfrm>
            <a:off x="395536" y="3001899"/>
            <a:ext cx="1584176" cy="646331"/>
          </a:xfrm>
          <a:prstGeom prst="rect">
            <a:avLst/>
          </a:prstGeom>
          <a:noFill/>
        </p:spPr>
        <p:txBody>
          <a:bodyPr wrap="square" rtlCol="0">
            <a:spAutoFit/>
          </a:bodyPr>
          <a:lstStyle/>
          <a:p>
            <a:r>
              <a:rPr lang="de-DE" sz="3600" b="1" dirty="0" smtClean="0"/>
              <a:t>Liberia</a:t>
            </a:r>
          </a:p>
        </p:txBody>
      </p:sp>
      <p:sp>
        <p:nvSpPr>
          <p:cNvPr id="8" name="Textfeld 7"/>
          <p:cNvSpPr txBox="1"/>
          <p:nvPr/>
        </p:nvSpPr>
        <p:spPr>
          <a:xfrm>
            <a:off x="400920" y="3648230"/>
            <a:ext cx="2586904" cy="646331"/>
          </a:xfrm>
          <a:prstGeom prst="rect">
            <a:avLst/>
          </a:prstGeom>
          <a:noFill/>
        </p:spPr>
        <p:txBody>
          <a:bodyPr wrap="square" rtlCol="0">
            <a:spAutoFit/>
          </a:bodyPr>
          <a:lstStyle/>
          <a:p>
            <a:r>
              <a:rPr lang="de-DE" sz="3600" b="1" dirty="0" smtClean="0"/>
              <a:t>Sierra Leone</a:t>
            </a:r>
          </a:p>
        </p:txBody>
      </p:sp>
      <p:sp>
        <p:nvSpPr>
          <p:cNvPr id="9" name="Textfeld 8"/>
          <p:cNvSpPr txBox="1"/>
          <p:nvPr/>
        </p:nvSpPr>
        <p:spPr>
          <a:xfrm>
            <a:off x="400920" y="4294561"/>
            <a:ext cx="2586904" cy="646331"/>
          </a:xfrm>
          <a:prstGeom prst="rect">
            <a:avLst/>
          </a:prstGeom>
          <a:noFill/>
        </p:spPr>
        <p:txBody>
          <a:bodyPr wrap="square" rtlCol="0">
            <a:spAutoFit/>
          </a:bodyPr>
          <a:lstStyle/>
          <a:p>
            <a:r>
              <a:rPr lang="de-DE" sz="3600" b="1" dirty="0" smtClean="0"/>
              <a:t>Indonesien</a:t>
            </a:r>
          </a:p>
        </p:txBody>
      </p:sp>
      <p:sp>
        <p:nvSpPr>
          <p:cNvPr id="10" name="Textfeld 9"/>
          <p:cNvSpPr txBox="1"/>
          <p:nvPr/>
        </p:nvSpPr>
        <p:spPr>
          <a:xfrm>
            <a:off x="382774" y="4940892"/>
            <a:ext cx="3685169" cy="646331"/>
          </a:xfrm>
          <a:prstGeom prst="rect">
            <a:avLst/>
          </a:prstGeom>
          <a:noFill/>
        </p:spPr>
        <p:txBody>
          <a:bodyPr wrap="square" rtlCol="0">
            <a:spAutoFit/>
          </a:bodyPr>
          <a:lstStyle/>
          <a:p>
            <a:r>
              <a:rPr lang="de-DE" sz="3600" b="1" dirty="0" smtClean="0"/>
              <a:t>Papua-Neuguinea</a:t>
            </a:r>
          </a:p>
        </p:txBody>
      </p:sp>
      <p:sp>
        <p:nvSpPr>
          <p:cNvPr id="3" name="Textfeld 2"/>
          <p:cNvSpPr txBox="1"/>
          <p:nvPr/>
        </p:nvSpPr>
        <p:spPr>
          <a:xfrm>
            <a:off x="5151884" y="1062028"/>
            <a:ext cx="3960440" cy="2308324"/>
          </a:xfrm>
          <a:prstGeom prst="rect">
            <a:avLst/>
          </a:prstGeom>
          <a:noFill/>
        </p:spPr>
        <p:txBody>
          <a:bodyPr wrap="square" rtlCol="0">
            <a:spAutoFit/>
          </a:bodyPr>
          <a:lstStyle/>
          <a:p>
            <a:r>
              <a:rPr lang="de-DE" sz="3600" b="1" dirty="0" smtClean="0"/>
              <a:t>Mehrere Länder Afrikas sind vom Landgrabbing betroffen…</a:t>
            </a:r>
            <a:endParaRPr lang="de-DE" sz="3600" b="1" dirty="0"/>
          </a:p>
        </p:txBody>
      </p:sp>
      <p:sp>
        <p:nvSpPr>
          <p:cNvPr id="4" name="Textfeld 3"/>
          <p:cNvSpPr txBox="1"/>
          <p:nvPr/>
        </p:nvSpPr>
        <p:spPr>
          <a:xfrm>
            <a:off x="2535419" y="1385193"/>
            <a:ext cx="5040560" cy="2677656"/>
          </a:xfrm>
          <a:prstGeom prst="rect">
            <a:avLst/>
          </a:prstGeom>
          <a:noFill/>
        </p:spPr>
        <p:txBody>
          <a:bodyPr wrap="square" rtlCol="0">
            <a:spAutoFit/>
          </a:bodyPr>
          <a:lstStyle/>
          <a:p>
            <a:r>
              <a:rPr lang="de-DE" sz="2800" b="1" dirty="0" smtClean="0"/>
              <a:t>…steht </a:t>
            </a:r>
            <a:r>
              <a:rPr lang="de-DE" sz="2800" b="1" dirty="0"/>
              <a:t>dabei im </a:t>
            </a:r>
            <a:r>
              <a:rPr lang="de-DE" sz="2800" b="1" dirty="0" smtClean="0"/>
              <a:t>Focus. </a:t>
            </a:r>
          </a:p>
          <a:p>
            <a:r>
              <a:rPr lang="de-DE" sz="2800" b="1" dirty="0" smtClean="0"/>
              <a:t>Hier scheint </a:t>
            </a:r>
            <a:r>
              <a:rPr lang="de-DE" sz="2800" b="1" dirty="0"/>
              <a:t>Landgrabbing in besonders aggressiver Form statt zu finden</a:t>
            </a:r>
            <a:r>
              <a:rPr lang="de-DE" dirty="0" smtClean="0"/>
              <a:t>. </a:t>
            </a:r>
            <a:r>
              <a:rPr lang="de-DE" sz="2800" b="1" dirty="0"/>
              <a:t>Darüber sind auch die meisten Informationen im Internet zu finden</a:t>
            </a:r>
            <a:r>
              <a:rPr lang="de-DE" dirty="0" smtClean="0"/>
              <a:t>. </a:t>
            </a:r>
            <a:endParaRPr lang="de-DE" dirty="0"/>
          </a:p>
        </p:txBody>
      </p:sp>
    </p:spTree>
    <p:extLst>
      <p:ext uri="{BB962C8B-B14F-4D97-AF65-F5344CB8AC3E}">
        <p14:creationId xmlns:p14="http://schemas.microsoft.com/office/powerpoint/2010/main" val="3452597280"/>
      </p:ext>
    </p:extLst>
  </p:cSld>
  <p:clrMapOvr>
    <a:masterClrMapping/>
  </p:clrMapOvr>
  <p:transition spd="slow" advClick="0" advTm="13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2000"/>
                                        <p:tgtEl>
                                          <p:spTgt spid="6"/>
                                        </p:tgtEl>
                                      </p:cBhvr>
                                    </p:animEffect>
                                    <p:set>
                                      <p:cBhvr>
                                        <p:cTn id="10" dur="1" fill="hold">
                                          <p:stCondLst>
                                            <p:cond delay="1999"/>
                                          </p:stCondLst>
                                        </p:cTn>
                                        <p:tgtEl>
                                          <p:spTgt spid="6"/>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2000"/>
                                        <p:tgtEl>
                                          <p:spTgt spid="7"/>
                                        </p:tgtEl>
                                      </p:cBhvr>
                                    </p:animEffect>
                                    <p:set>
                                      <p:cBhvr>
                                        <p:cTn id="13" dur="1" fill="hold">
                                          <p:stCondLst>
                                            <p:cond delay="1999"/>
                                          </p:stCondLst>
                                        </p:cTn>
                                        <p:tgtEl>
                                          <p:spTgt spid="7"/>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2000"/>
                                        <p:tgtEl>
                                          <p:spTgt spid="8"/>
                                        </p:tgtEl>
                                      </p:cBhvr>
                                    </p:animEffect>
                                    <p:set>
                                      <p:cBhvr>
                                        <p:cTn id="16" dur="1" fill="hold">
                                          <p:stCondLst>
                                            <p:cond delay="1999"/>
                                          </p:stCondLst>
                                        </p:cTn>
                                        <p:tgtEl>
                                          <p:spTgt spid="8"/>
                                        </p:tgtEl>
                                        <p:attrNameLst>
                                          <p:attrName>style.visibility</p:attrName>
                                        </p:attrNameLst>
                                      </p:cBhvr>
                                      <p:to>
                                        <p:strVal val="hidden"/>
                                      </p:to>
                                    </p:set>
                                  </p:childTnLst>
                                </p:cTn>
                              </p:par>
                              <p:par>
                                <p:cTn id="17" presetID="10" presetClass="exit" presetSubtype="0" fill="hold" grpId="0" nodeType="withEffect">
                                  <p:stCondLst>
                                    <p:cond delay="0"/>
                                  </p:stCondLst>
                                  <p:childTnLst>
                                    <p:animEffect transition="out" filter="fade">
                                      <p:cBhvr>
                                        <p:cTn id="18" dur="2000"/>
                                        <p:tgtEl>
                                          <p:spTgt spid="9"/>
                                        </p:tgtEl>
                                      </p:cBhvr>
                                    </p:animEffect>
                                    <p:set>
                                      <p:cBhvr>
                                        <p:cTn id="19" dur="1" fill="hold">
                                          <p:stCondLst>
                                            <p:cond delay="1999"/>
                                          </p:stCondLst>
                                        </p:cTn>
                                        <p:tgtEl>
                                          <p:spTgt spid="9"/>
                                        </p:tgtEl>
                                        <p:attrNameLst>
                                          <p:attrName>style.visibility</p:attrName>
                                        </p:attrNameLst>
                                      </p:cBhvr>
                                      <p:to>
                                        <p:strVal val="hidden"/>
                                      </p:to>
                                    </p:set>
                                  </p:childTnLst>
                                </p:cTn>
                              </p:par>
                              <p:par>
                                <p:cTn id="20" presetID="10" presetClass="exit" presetSubtype="0" fill="hold" grpId="0" nodeType="withEffect">
                                  <p:stCondLst>
                                    <p:cond delay="0"/>
                                  </p:stCondLst>
                                  <p:childTnLst>
                                    <p:animEffect transition="out" filter="fade">
                                      <p:cBhvr>
                                        <p:cTn id="21" dur="2000"/>
                                        <p:tgtEl>
                                          <p:spTgt spid="10"/>
                                        </p:tgtEl>
                                      </p:cBhvr>
                                    </p:animEffect>
                                    <p:set>
                                      <p:cBhvr>
                                        <p:cTn id="22" dur="1" fill="hold">
                                          <p:stCondLst>
                                            <p:cond delay="1999"/>
                                          </p:stCondLst>
                                        </p:cTn>
                                        <p:tgtEl>
                                          <p:spTgt spid="10"/>
                                        </p:tgtEl>
                                        <p:attrNameLst>
                                          <p:attrName>style.visibility</p:attrName>
                                        </p:attrNameLst>
                                      </p:cBhvr>
                                      <p:to>
                                        <p:strVal val="hidden"/>
                                      </p:to>
                                    </p:set>
                                  </p:childTnLst>
                                </p:cTn>
                              </p:par>
                              <p:par>
                                <p:cTn id="23" presetID="10" presetClass="exit" presetSubtype="0" fill="hold" grpId="0" nodeType="withEffect">
                                  <p:stCondLst>
                                    <p:cond delay="0"/>
                                  </p:stCondLst>
                                  <p:childTnLst>
                                    <p:animEffect transition="out" filter="fade">
                                      <p:cBhvr>
                                        <p:cTn id="24" dur="2000"/>
                                        <p:tgtEl>
                                          <p:spTgt spid="3"/>
                                        </p:tgtEl>
                                      </p:cBhvr>
                                    </p:animEffect>
                                    <p:set>
                                      <p:cBhvr>
                                        <p:cTn id="25" dur="1" fill="hold">
                                          <p:stCondLst>
                                            <p:cond delay="1999"/>
                                          </p:stCondLst>
                                        </p:cTn>
                                        <p:tgtEl>
                                          <p:spTgt spid="3"/>
                                        </p:tgtEl>
                                        <p:attrNameLst>
                                          <p:attrName>style.visibility</p:attrName>
                                        </p:attrNameLst>
                                      </p:cBhvr>
                                      <p:to>
                                        <p:strVal val="hidden"/>
                                      </p:to>
                                    </p:se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000" y="2051050"/>
            <a:ext cx="2794000" cy="2755900"/>
          </a:xfrm>
          <a:prstGeom prst="rect">
            <a:avLst/>
          </a:prstGeom>
        </p:spPr>
      </p:pic>
      <p:pic>
        <p:nvPicPr>
          <p:cNvPr id="1027" name="Picture 3"/>
          <p:cNvPicPr>
            <a:picLocks noChangeAspect="1" noChangeArrowheads="1"/>
          </p:cNvPicPr>
          <p:nvPr/>
        </p:nvPicPr>
        <p:blipFill>
          <a:blip r:embed="rId3">
            <a:extLst>
              <a:ext uri="{BEBA8EAE-BF5A-486C-A8C5-ECC9F3942E4B}">
                <a14:imgProps xmlns:a14="http://schemas.microsoft.com/office/drawing/2010/main">
                  <a14:imgLayer r:embed="rId4">
                    <a14:imgEffect>
                      <a14:saturation sat="43000"/>
                    </a14:imgEffect>
                  </a14:imgLayer>
                </a14:imgProps>
              </a:ext>
              <a:ext uri="{28A0092B-C50C-407E-A947-70E740481C1C}">
                <a14:useLocalDpi xmlns:a14="http://schemas.microsoft.com/office/drawing/2010/main" val="0"/>
              </a:ext>
            </a:extLst>
          </a:blip>
          <a:srcRect/>
          <a:stretch>
            <a:fillRect/>
          </a:stretch>
        </p:blipFill>
        <p:spPr bwMode="auto">
          <a:xfrm>
            <a:off x="-4233" y="0"/>
            <a:ext cx="9152466" cy="6864350"/>
          </a:xfrm>
          <a:prstGeom prst="rect">
            <a:avLst/>
          </a:prstGeom>
          <a:noFill/>
          <a:ln>
            <a:noFill/>
          </a:ln>
          <a:effectLst>
            <a:outerShdw dist="35921" dir="2700000" algn="ctr" rotWithShape="0">
              <a:schemeClr val="bg2"/>
            </a:outerShdw>
            <a:softEdge rad="635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feld 3"/>
          <p:cNvSpPr txBox="1"/>
          <p:nvPr/>
        </p:nvSpPr>
        <p:spPr>
          <a:xfrm>
            <a:off x="468000" y="648000"/>
            <a:ext cx="8352928" cy="1015663"/>
          </a:xfrm>
          <a:prstGeom prst="rect">
            <a:avLst/>
          </a:prstGeom>
          <a:noFill/>
        </p:spPr>
        <p:txBody>
          <a:bodyPr wrap="square" rtlCol="0">
            <a:spAutoFit/>
          </a:bodyPr>
          <a:lstStyle/>
          <a:p>
            <a:pPr algn="ctr"/>
            <a:r>
              <a:rPr lang="de-DE" sz="6000" b="1" dirty="0" smtClean="0"/>
              <a:t>Äthiopien im Ausverkauf</a:t>
            </a:r>
            <a:endParaRPr lang="de-DE" sz="6000" b="1" dirty="0"/>
          </a:p>
        </p:txBody>
      </p:sp>
      <p:sp>
        <p:nvSpPr>
          <p:cNvPr id="2" name="Textfeld 1"/>
          <p:cNvSpPr txBox="1"/>
          <p:nvPr/>
        </p:nvSpPr>
        <p:spPr>
          <a:xfrm>
            <a:off x="665348" y="1699663"/>
            <a:ext cx="7813304" cy="1754326"/>
          </a:xfrm>
          <a:prstGeom prst="rect">
            <a:avLst/>
          </a:prstGeom>
          <a:noFill/>
        </p:spPr>
        <p:txBody>
          <a:bodyPr wrap="square" rtlCol="0">
            <a:spAutoFit/>
          </a:bodyPr>
          <a:lstStyle/>
          <a:p>
            <a:pPr algn="ctr"/>
            <a:r>
              <a:rPr lang="de-DE" b="1" dirty="0" smtClean="0">
                <a:solidFill>
                  <a:schemeClr val="bg1">
                    <a:lumMod val="95000"/>
                  </a:schemeClr>
                </a:solidFill>
                <a:effectLst>
                  <a:outerShdw blurRad="38100" dist="38100" dir="2700000" algn="tl">
                    <a:srgbClr val="000000">
                      <a:alpha val="43137"/>
                    </a:srgbClr>
                  </a:outerShdw>
                </a:effectLst>
              </a:rPr>
              <a:t>Die indische Firma „Karuturi-Global“ mit Sitz in der Schweiz, hat sich allein 100000 ha Land gesichert. Diese Firma pflanzt dort unter anderem Rosen an.</a:t>
            </a:r>
          </a:p>
          <a:p>
            <a:pPr algn="ctr"/>
            <a:r>
              <a:rPr lang="de-DE" b="1" dirty="0" smtClean="0">
                <a:solidFill>
                  <a:schemeClr val="bg1">
                    <a:lumMod val="95000"/>
                  </a:schemeClr>
                </a:solidFill>
                <a:effectLst>
                  <a:outerShdw blurRad="38100" dist="38100" dir="2700000" algn="tl">
                    <a:srgbClr val="000000">
                      <a:alpha val="43137"/>
                    </a:srgbClr>
                  </a:outerShdw>
                </a:effectLst>
              </a:rPr>
              <a:t>30 Prozent aller Rosen in Deutschland, die besonders im Winter erhältlich sind,</a:t>
            </a:r>
          </a:p>
          <a:p>
            <a:pPr algn="ctr"/>
            <a:r>
              <a:rPr lang="de-DE" b="1" dirty="0" smtClean="0">
                <a:solidFill>
                  <a:schemeClr val="bg1">
                    <a:lumMod val="95000"/>
                  </a:schemeClr>
                </a:solidFill>
                <a:effectLst>
                  <a:outerShdw blurRad="38100" dist="38100" dir="2700000" algn="tl">
                    <a:srgbClr val="000000">
                      <a:alpha val="43137"/>
                    </a:srgbClr>
                  </a:outerShdw>
                </a:effectLst>
              </a:rPr>
              <a:t>kommen aus Äthiopien. Die genannte Fläche wurde inzwischen auf 300000ha</a:t>
            </a:r>
          </a:p>
          <a:p>
            <a:pPr algn="ctr"/>
            <a:r>
              <a:rPr lang="de-DE" b="1" dirty="0" smtClean="0">
                <a:solidFill>
                  <a:schemeClr val="bg1">
                    <a:lumMod val="95000"/>
                  </a:schemeClr>
                </a:solidFill>
                <a:effectLst>
                  <a:outerShdw blurRad="38100" dist="38100" dir="2700000" algn="tl">
                    <a:srgbClr val="000000">
                      <a:alpha val="43137"/>
                    </a:srgbClr>
                  </a:outerShdw>
                </a:effectLst>
              </a:rPr>
              <a:t>vergrößert. Das ist größer als der Kanton Tessin in der Schweiz.</a:t>
            </a:r>
          </a:p>
          <a:p>
            <a:pPr algn="ctr"/>
            <a:r>
              <a:rPr lang="de-DE" b="1" dirty="0" smtClean="0">
                <a:solidFill>
                  <a:schemeClr val="bg1">
                    <a:lumMod val="95000"/>
                  </a:schemeClr>
                </a:solidFill>
                <a:effectLst>
                  <a:outerShdw blurRad="38100" dist="38100" dir="2700000" algn="tl">
                    <a:srgbClr val="000000">
                      <a:alpha val="43137"/>
                    </a:srgbClr>
                  </a:outerShdw>
                </a:effectLst>
              </a:rPr>
              <a:t>  </a:t>
            </a:r>
          </a:p>
        </p:txBody>
      </p:sp>
      <p:pic>
        <p:nvPicPr>
          <p:cNvPr id="5" name="Picture 3" descr="E:\Frank GIS\Projekt Landgrabbing\vertreibung-der-kleinbauern-durch-land-grabbing-cc0-pixabay-kolibri5-180226_download.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20963" y="3432175"/>
            <a:ext cx="3902075" cy="2600325"/>
          </a:xfrm>
          <a:prstGeom prst="rect">
            <a:avLst/>
          </a:prstGeom>
          <a:noFill/>
          <a:effectLst>
            <a:glow>
              <a:schemeClr val="accent1"/>
            </a:glow>
            <a:outerShdw blurRad="50800" dist="50800" dir="5400000" sx="1000" sy="1000" algn="ctr" rotWithShape="0">
              <a:srgbClr val="000000"/>
            </a:outerShdw>
            <a:softEdge rad="63500"/>
          </a:effectLst>
          <a:extLst/>
        </p:spPr>
      </p:pic>
    </p:spTree>
    <p:extLst>
      <p:ext uri="{BB962C8B-B14F-4D97-AF65-F5344CB8AC3E}">
        <p14:creationId xmlns:p14="http://schemas.microsoft.com/office/powerpoint/2010/main" val="839299655"/>
      </p:ext>
    </p:extLst>
  </p:cSld>
  <p:clrMapOvr>
    <a:masterClrMapping/>
  </p:clrMapOvr>
  <p:transition spd="slow" advClick="0" advTm="20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491880" y="2132856"/>
            <a:ext cx="2448272" cy="707886"/>
          </a:xfrm>
          <a:prstGeom prst="rect">
            <a:avLst/>
          </a:prstGeom>
          <a:noFill/>
        </p:spPr>
        <p:txBody>
          <a:bodyPr wrap="square" rtlCol="0">
            <a:spAutoFit/>
          </a:bodyPr>
          <a:lstStyle/>
          <a:p>
            <a:r>
              <a:rPr lang="de-DE" sz="4000" b="1" dirty="0" smtClean="0"/>
              <a:t>Schweiz</a:t>
            </a:r>
            <a:endParaRPr lang="de-DE" sz="4000" b="1" dirty="0"/>
          </a:p>
        </p:txBody>
      </p:sp>
      <p:sp>
        <p:nvSpPr>
          <p:cNvPr id="6" name="Textfeld 5"/>
          <p:cNvSpPr txBox="1"/>
          <p:nvPr/>
        </p:nvSpPr>
        <p:spPr>
          <a:xfrm>
            <a:off x="5148064" y="4293096"/>
            <a:ext cx="864096" cy="369332"/>
          </a:xfrm>
          <a:prstGeom prst="rect">
            <a:avLst/>
          </a:prstGeom>
          <a:noFill/>
        </p:spPr>
        <p:txBody>
          <a:bodyPr wrap="square" rtlCol="0">
            <a:spAutoFit/>
          </a:bodyPr>
          <a:lstStyle/>
          <a:p>
            <a:r>
              <a:rPr lang="de-DE" b="1" dirty="0" smtClean="0"/>
              <a:t>Tessin</a:t>
            </a:r>
            <a:endParaRPr lang="de-DE" b="1" dirty="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347911"/>
            <a:ext cx="8460000" cy="5829446"/>
          </a:xfrm>
          <a:prstGeom prst="rect">
            <a:avLst/>
          </a:prstGeom>
          <a:effectLst/>
        </p:spPr>
      </p:pic>
      <p:sp>
        <p:nvSpPr>
          <p:cNvPr id="7" name="Textfeld 6"/>
          <p:cNvSpPr txBox="1"/>
          <p:nvPr/>
        </p:nvSpPr>
        <p:spPr>
          <a:xfrm>
            <a:off x="3491880" y="2060848"/>
            <a:ext cx="2304256" cy="646331"/>
          </a:xfrm>
          <a:prstGeom prst="rect">
            <a:avLst/>
          </a:prstGeom>
          <a:noFill/>
        </p:spPr>
        <p:txBody>
          <a:bodyPr wrap="square" rtlCol="0">
            <a:spAutoFit/>
          </a:bodyPr>
          <a:lstStyle/>
          <a:p>
            <a:r>
              <a:rPr lang="de-DE" sz="3600" b="1" dirty="0" smtClean="0"/>
              <a:t>Schweiz</a:t>
            </a:r>
            <a:endParaRPr lang="de-DE" sz="3600" b="1" dirty="0"/>
          </a:p>
        </p:txBody>
      </p:sp>
      <p:sp>
        <p:nvSpPr>
          <p:cNvPr id="8" name="Textfeld 7"/>
          <p:cNvSpPr txBox="1"/>
          <p:nvPr/>
        </p:nvSpPr>
        <p:spPr>
          <a:xfrm>
            <a:off x="5148064" y="4293096"/>
            <a:ext cx="864096" cy="369332"/>
          </a:xfrm>
          <a:prstGeom prst="rect">
            <a:avLst/>
          </a:prstGeom>
          <a:noFill/>
        </p:spPr>
        <p:txBody>
          <a:bodyPr wrap="square" rtlCol="0">
            <a:spAutoFit/>
          </a:bodyPr>
          <a:lstStyle/>
          <a:p>
            <a:r>
              <a:rPr lang="de-DE" b="1" dirty="0" smtClean="0"/>
              <a:t>Tessin</a:t>
            </a:r>
            <a:endParaRPr lang="de-DE" b="1" dirty="0"/>
          </a:p>
        </p:txBody>
      </p:sp>
    </p:spTree>
    <p:extLst>
      <p:ext uri="{BB962C8B-B14F-4D97-AF65-F5344CB8AC3E}">
        <p14:creationId xmlns:p14="http://schemas.microsoft.com/office/powerpoint/2010/main" val="2544374416"/>
      </p:ext>
    </p:extLst>
  </p:cSld>
  <p:clrMapOvr>
    <a:masterClrMapping/>
  </p:clrMapOvr>
  <p:transition spd="slow" advClick="0" advTm="7000">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000" y="2051050"/>
            <a:ext cx="2794000" cy="2755900"/>
          </a:xfrm>
          <a:prstGeom prst="rect">
            <a:avLst/>
          </a:prstGeom>
        </p:spPr>
      </p:pic>
      <p:pic>
        <p:nvPicPr>
          <p:cNvPr id="1027" name="Picture 3"/>
          <p:cNvPicPr>
            <a:picLocks noChangeAspect="1" noChangeArrowheads="1"/>
          </p:cNvPicPr>
          <p:nvPr/>
        </p:nvPicPr>
        <p:blipFill>
          <a:blip r:embed="rId3">
            <a:extLst>
              <a:ext uri="{BEBA8EAE-BF5A-486C-A8C5-ECC9F3942E4B}">
                <a14:imgProps xmlns:a14="http://schemas.microsoft.com/office/drawing/2010/main">
                  <a14:imgLayer r:embed="rId4">
                    <a14:imgEffect>
                      <a14:saturation sat="43000"/>
                    </a14:imgEffect>
                  </a14:imgLayer>
                </a14:imgProps>
              </a:ext>
              <a:ext uri="{28A0092B-C50C-407E-A947-70E740481C1C}">
                <a14:useLocalDpi xmlns:a14="http://schemas.microsoft.com/office/drawing/2010/main" val="0"/>
              </a:ext>
            </a:extLst>
          </a:blip>
          <a:srcRect/>
          <a:stretch>
            <a:fillRect/>
          </a:stretch>
        </p:blipFill>
        <p:spPr bwMode="auto">
          <a:xfrm>
            <a:off x="-4233" y="0"/>
            <a:ext cx="9152466" cy="6864350"/>
          </a:xfrm>
          <a:prstGeom prst="rect">
            <a:avLst/>
          </a:prstGeom>
          <a:noFill/>
          <a:ln>
            <a:noFill/>
          </a:ln>
          <a:effectLst>
            <a:outerShdw dist="35921" dir="2700000" algn="ctr" rotWithShape="0">
              <a:schemeClr val="bg2"/>
            </a:outerShdw>
            <a:softEdge rad="635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feld 3"/>
          <p:cNvSpPr txBox="1"/>
          <p:nvPr/>
        </p:nvSpPr>
        <p:spPr>
          <a:xfrm>
            <a:off x="468000" y="648000"/>
            <a:ext cx="8352928" cy="1015663"/>
          </a:xfrm>
          <a:prstGeom prst="rect">
            <a:avLst/>
          </a:prstGeom>
          <a:noFill/>
        </p:spPr>
        <p:txBody>
          <a:bodyPr wrap="square" rtlCol="0">
            <a:spAutoFit/>
          </a:bodyPr>
          <a:lstStyle/>
          <a:p>
            <a:pPr algn="ctr"/>
            <a:r>
              <a:rPr lang="de-DE" sz="6000" b="1" dirty="0" smtClean="0"/>
              <a:t>Äthiopien im Ausverkauf</a:t>
            </a:r>
            <a:endParaRPr lang="de-DE" sz="6000" b="1" dirty="0"/>
          </a:p>
        </p:txBody>
      </p:sp>
      <p:pic>
        <p:nvPicPr>
          <p:cNvPr id="5" name="Picture 3" descr="E:\Frank GIS\Projekt Landgrabbing\vertreibung-der-kleinbauern-durch-land-grabbing-cc0-pixabay-kolibri5-180226_download.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12908" y="3140968"/>
            <a:ext cx="4118186" cy="2744340"/>
          </a:xfrm>
          <a:prstGeom prst="rect">
            <a:avLst/>
          </a:prstGeom>
          <a:noFill/>
          <a:effectLst>
            <a:glow>
              <a:schemeClr val="accent1"/>
            </a:glow>
            <a:outerShdw blurRad="50800" dist="50800" dir="5400000" sx="1000" sy="1000" algn="ctr" rotWithShape="0">
              <a:srgbClr val="000000"/>
            </a:outerShdw>
            <a:softEdge rad="63500"/>
          </a:effectLst>
          <a:extLst/>
        </p:spPr>
      </p:pic>
      <p:sp>
        <p:nvSpPr>
          <p:cNvPr id="2" name="Textfeld 1"/>
          <p:cNvSpPr txBox="1"/>
          <p:nvPr/>
        </p:nvSpPr>
        <p:spPr>
          <a:xfrm>
            <a:off x="827585" y="1659496"/>
            <a:ext cx="7488832" cy="1200329"/>
          </a:xfrm>
          <a:prstGeom prst="rect">
            <a:avLst/>
          </a:prstGeom>
          <a:noFill/>
        </p:spPr>
        <p:txBody>
          <a:bodyPr wrap="square" rtlCol="0">
            <a:spAutoFit/>
          </a:bodyPr>
          <a:lstStyle/>
          <a:p>
            <a:pPr algn="ctr"/>
            <a:r>
              <a:rPr lang="de-DE" b="1" dirty="0" smtClean="0">
                <a:solidFill>
                  <a:schemeClr val="bg1">
                    <a:lumMod val="95000"/>
                  </a:schemeClr>
                </a:solidFill>
                <a:effectLst>
                  <a:outerShdw blurRad="38100" dist="38100" dir="2700000" algn="tl">
                    <a:srgbClr val="000000">
                      <a:alpha val="43137"/>
                    </a:srgbClr>
                  </a:outerShdw>
                </a:effectLst>
              </a:rPr>
              <a:t>Auf den Feldern werden hauptsächlich  Futterpflanzen für die landeseigene Tierproduktion der „Investoren“ , Zuckerrohr oder auch Pflanzen für die Energiegewinnung  angebaut. Ein Grund dafür ist oft auch der Wassermangel im eigenen Lande wie zum Beispiel in China. </a:t>
            </a:r>
            <a:endParaRPr lang="de-DE" b="1" dirty="0">
              <a:solidFill>
                <a:schemeClr val="bg1">
                  <a:lumMod val="9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40450811"/>
      </p:ext>
    </p:extLst>
  </p:cSld>
  <p:clrMapOvr>
    <a:masterClrMapping/>
  </p:clrMapOvr>
  <p:transition spd="slow" advClick="0" advTm="18000">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000" y="2051050"/>
            <a:ext cx="2794000" cy="2755900"/>
          </a:xfrm>
          <a:prstGeom prst="rect">
            <a:avLst/>
          </a:prstGeom>
        </p:spPr>
      </p:pic>
      <p:pic>
        <p:nvPicPr>
          <p:cNvPr id="1027" name="Picture 3"/>
          <p:cNvPicPr>
            <a:picLocks noChangeAspect="1" noChangeArrowheads="1"/>
          </p:cNvPicPr>
          <p:nvPr/>
        </p:nvPicPr>
        <p:blipFill>
          <a:blip r:embed="rId3">
            <a:extLst>
              <a:ext uri="{BEBA8EAE-BF5A-486C-A8C5-ECC9F3942E4B}">
                <a14:imgProps xmlns:a14="http://schemas.microsoft.com/office/drawing/2010/main">
                  <a14:imgLayer r:embed="rId4">
                    <a14:imgEffect>
                      <a14:saturation sat="43000"/>
                    </a14:imgEffect>
                  </a14:imgLayer>
                </a14:imgProps>
              </a:ext>
              <a:ext uri="{28A0092B-C50C-407E-A947-70E740481C1C}">
                <a14:useLocalDpi xmlns:a14="http://schemas.microsoft.com/office/drawing/2010/main" val="0"/>
              </a:ext>
            </a:extLst>
          </a:blip>
          <a:srcRect/>
          <a:stretch>
            <a:fillRect/>
          </a:stretch>
        </p:blipFill>
        <p:spPr bwMode="auto">
          <a:xfrm>
            <a:off x="-4233" y="0"/>
            <a:ext cx="9152466" cy="6864350"/>
          </a:xfrm>
          <a:prstGeom prst="rect">
            <a:avLst/>
          </a:prstGeom>
          <a:noFill/>
          <a:ln>
            <a:noFill/>
          </a:ln>
          <a:effectLst>
            <a:outerShdw dist="35921" dir="2700000" algn="ctr" rotWithShape="0">
              <a:schemeClr val="bg2"/>
            </a:outerShdw>
            <a:softEdge rad="635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feld 3"/>
          <p:cNvSpPr txBox="1"/>
          <p:nvPr/>
        </p:nvSpPr>
        <p:spPr>
          <a:xfrm>
            <a:off x="468000" y="648000"/>
            <a:ext cx="8352928" cy="1015663"/>
          </a:xfrm>
          <a:prstGeom prst="rect">
            <a:avLst/>
          </a:prstGeom>
          <a:noFill/>
        </p:spPr>
        <p:txBody>
          <a:bodyPr wrap="square" rtlCol="0">
            <a:spAutoFit/>
          </a:bodyPr>
          <a:lstStyle/>
          <a:p>
            <a:pPr algn="ctr"/>
            <a:r>
              <a:rPr lang="de-DE" sz="6000" b="1" dirty="0" smtClean="0"/>
              <a:t>Äthiopien im Ausverkauf</a:t>
            </a:r>
            <a:endParaRPr lang="de-DE" sz="6000" b="1" dirty="0"/>
          </a:p>
        </p:txBody>
      </p:sp>
      <p:pic>
        <p:nvPicPr>
          <p:cNvPr id="1026" name="Picture 2" descr="L:\Projekt Landgrabbing\Bilder\pixabay\children-734891_128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80912" y="2982764"/>
            <a:ext cx="4127104" cy="2750328"/>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
        <p:nvSpPr>
          <p:cNvPr id="2" name="Textfeld 1"/>
          <p:cNvSpPr txBox="1"/>
          <p:nvPr/>
        </p:nvSpPr>
        <p:spPr>
          <a:xfrm>
            <a:off x="863816" y="1647788"/>
            <a:ext cx="7416368" cy="1200329"/>
          </a:xfrm>
          <a:prstGeom prst="rect">
            <a:avLst/>
          </a:prstGeom>
          <a:noFill/>
        </p:spPr>
        <p:txBody>
          <a:bodyPr wrap="square" rtlCol="0">
            <a:spAutoFit/>
          </a:bodyPr>
          <a:lstStyle/>
          <a:p>
            <a:pPr algn="ctr"/>
            <a:r>
              <a:rPr lang="de-DE" b="1" dirty="0" smtClean="0">
                <a:solidFill>
                  <a:schemeClr val="bg1">
                    <a:lumMod val="95000"/>
                  </a:schemeClr>
                </a:solidFill>
                <a:effectLst>
                  <a:outerShdw blurRad="38100" dist="38100" dir="2700000" algn="tl">
                    <a:srgbClr val="000000">
                      <a:alpha val="43137"/>
                    </a:srgbClr>
                  </a:outerShdw>
                </a:effectLst>
              </a:rPr>
              <a:t>Für die Arbeit auf den Feldern ziehen die „Investoren“ gern die Kinder der einheimischen Bevölkerung heran. Diese jäten dann für 1.12 € </a:t>
            </a:r>
            <a:r>
              <a:rPr lang="de-DE" b="1" u="sng" dirty="0" smtClean="0">
                <a:solidFill>
                  <a:schemeClr val="bg1">
                    <a:lumMod val="95000"/>
                  </a:schemeClr>
                </a:solidFill>
                <a:effectLst>
                  <a:outerShdw blurRad="38100" dist="38100" dir="2700000" algn="tl">
                    <a:srgbClr val="000000">
                      <a:alpha val="43137"/>
                    </a:srgbClr>
                  </a:outerShdw>
                </a:effectLst>
              </a:rPr>
              <a:t>am Tag </a:t>
            </a:r>
            <a:r>
              <a:rPr lang="de-DE" b="1" dirty="0" smtClean="0">
                <a:solidFill>
                  <a:schemeClr val="bg1">
                    <a:lumMod val="95000"/>
                  </a:schemeClr>
                </a:solidFill>
                <a:effectLst>
                  <a:outerShdw blurRad="38100" dist="38100" dir="2700000" algn="tl">
                    <a:srgbClr val="000000">
                      <a:alpha val="43137"/>
                    </a:srgbClr>
                  </a:outerShdw>
                </a:effectLst>
              </a:rPr>
              <a:t>Unkraut auf den Feldern. Das ist billiger als  maschinelle Unkrautvernichtung.</a:t>
            </a:r>
            <a:endParaRPr lang="de-DE" b="1" dirty="0">
              <a:solidFill>
                <a:schemeClr val="bg1">
                  <a:lumMod val="9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2744385"/>
      </p:ext>
    </p:extLst>
  </p:cSld>
  <p:clrMapOvr>
    <a:masterClrMapping/>
  </p:clrMapOvr>
  <p:transition spd="slow" advClick="0" advTm="16000">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000" y="2051050"/>
            <a:ext cx="2794000" cy="2755900"/>
          </a:xfrm>
          <a:prstGeom prst="rect">
            <a:avLst/>
          </a:prstGeom>
        </p:spPr>
      </p:pic>
      <p:pic>
        <p:nvPicPr>
          <p:cNvPr id="1027" name="Picture 3"/>
          <p:cNvPicPr>
            <a:picLocks noChangeAspect="1" noChangeArrowheads="1"/>
          </p:cNvPicPr>
          <p:nvPr/>
        </p:nvPicPr>
        <p:blipFill>
          <a:blip r:embed="rId3">
            <a:extLst>
              <a:ext uri="{BEBA8EAE-BF5A-486C-A8C5-ECC9F3942E4B}">
                <a14:imgProps xmlns:a14="http://schemas.microsoft.com/office/drawing/2010/main">
                  <a14:imgLayer r:embed="rId4">
                    <a14:imgEffect>
                      <a14:saturation sat="43000"/>
                    </a14:imgEffect>
                  </a14:imgLayer>
                </a14:imgProps>
              </a:ext>
              <a:ext uri="{28A0092B-C50C-407E-A947-70E740481C1C}">
                <a14:useLocalDpi xmlns:a14="http://schemas.microsoft.com/office/drawing/2010/main" val="0"/>
              </a:ext>
            </a:extLst>
          </a:blip>
          <a:srcRect/>
          <a:stretch>
            <a:fillRect/>
          </a:stretch>
        </p:blipFill>
        <p:spPr bwMode="auto">
          <a:xfrm>
            <a:off x="-4233" y="0"/>
            <a:ext cx="9152466" cy="6864350"/>
          </a:xfrm>
          <a:prstGeom prst="rect">
            <a:avLst/>
          </a:prstGeom>
          <a:noFill/>
          <a:ln>
            <a:noFill/>
          </a:ln>
          <a:effectLst>
            <a:outerShdw dist="35921" dir="2700000" algn="ctr" rotWithShape="0">
              <a:schemeClr val="bg2"/>
            </a:outerShdw>
            <a:softEdge rad="635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feld 3"/>
          <p:cNvSpPr txBox="1"/>
          <p:nvPr/>
        </p:nvSpPr>
        <p:spPr>
          <a:xfrm>
            <a:off x="468000" y="648000"/>
            <a:ext cx="8352928" cy="1015663"/>
          </a:xfrm>
          <a:prstGeom prst="rect">
            <a:avLst/>
          </a:prstGeom>
          <a:noFill/>
        </p:spPr>
        <p:txBody>
          <a:bodyPr wrap="square" rtlCol="0">
            <a:spAutoFit/>
          </a:bodyPr>
          <a:lstStyle/>
          <a:p>
            <a:pPr algn="ctr"/>
            <a:r>
              <a:rPr lang="de-DE" sz="6000" b="1" dirty="0" smtClean="0"/>
              <a:t>Äthiopien im Ausverkauf</a:t>
            </a:r>
            <a:endParaRPr lang="de-DE" sz="6000" b="1" dirty="0"/>
          </a:p>
        </p:txBody>
      </p:sp>
      <p:pic>
        <p:nvPicPr>
          <p:cNvPr id="1026" name="Picture 2" descr="L:\Projekt Landgrabbing\Bilder\pixabay\children-734891_128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80912" y="2982764"/>
            <a:ext cx="4127104" cy="2750328"/>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
        <p:nvSpPr>
          <p:cNvPr id="2" name="Textfeld 1"/>
          <p:cNvSpPr txBox="1"/>
          <p:nvPr/>
        </p:nvSpPr>
        <p:spPr>
          <a:xfrm>
            <a:off x="863816" y="1647788"/>
            <a:ext cx="7416368" cy="1200329"/>
          </a:xfrm>
          <a:prstGeom prst="rect">
            <a:avLst/>
          </a:prstGeom>
          <a:noFill/>
        </p:spPr>
        <p:txBody>
          <a:bodyPr wrap="square" rtlCol="0">
            <a:spAutoFit/>
          </a:bodyPr>
          <a:lstStyle/>
          <a:p>
            <a:pPr algn="ctr"/>
            <a:r>
              <a:rPr lang="de-DE" b="1" dirty="0" smtClean="0">
                <a:solidFill>
                  <a:schemeClr val="bg1">
                    <a:lumMod val="95000"/>
                  </a:schemeClr>
                </a:solidFill>
                <a:effectLst>
                  <a:outerShdw blurRad="38100" dist="38100" dir="2700000" algn="tl">
                    <a:srgbClr val="000000">
                      <a:alpha val="43137"/>
                    </a:srgbClr>
                  </a:outerShdw>
                </a:effectLst>
              </a:rPr>
              <a:t>Oft gefällt </a:t>
            </a:r>
            <a:r>
              <a:rPr lang="de-DE" b="1" dirty="0" smtClean="0">
                <a:solidFill>
                  <a:schemeClr val="bg1">
                    <a:lumMod val="95000"/>
                  </a:schemeClr>
                </a:solidFill>
                <a:effectLst>
                  <a:outerShdw blurRad="38100" dist="38100" dir="2700000" algn="tl">
                    <a:srgbClr val="000000">
                      <a:alpha val="43137"/>
                    </a:srgbClr>
                  </a:outerShdw>
                </a:effectLst>
              </a:rPr>
              <a:t>das </a:t>
            </a:r>
            <a:r>
              <a:rPr lang="de-DE" b="1" dirty="0" smtClean="0">
                <a:solidFill>
                  <a:schemeClr val="bg1">
                    <a:lumMod val="95000"/>
                  </a:schemeClr>
                </a:solidFill>
                <a:effectLst>
                  <a:outerShdw blurRad="38100" dist="38100" dir="2700000" algn="tl">
                    <a:srgbClr val="000000">
                      <a:alpha val="43137"/>
                    </a:srgbClr>
                  </a:outerShdw>
                </a:effectLst>
              </a:rPr>
              <a:t>den Bauern natürlich </a:t>
            </a:r>
            <a:r>
              <a:rPr lang="de-DE" b="1" dirty="0" smtClean="0">
                <a:solidFill>
                  <a:schemeClr val="bg1">
                    <a:lumMod val="95000"/>
                  </a:schemeClr>
                </a:solidFill>
                <a:effectLst>
                  <a:outerShdw blurRad="38100" dist="38100" dir="2700000" algn="tl">
                    <a:srgbClr val="000000">
                      <a:alpha val="43137"/>
                    </a:srgbClr>
                  </a:outerShdw>
                </a:effectLst>
              </a:rPr>
              <a:t>nicht, denn </a:t>
            </a:r>
            <a:r>
              <a:rPr lang="de-DE" b="1" dirty="0" smtClean="0">
                <a:solidFill>
                  <a:schemeClr val="bg1">
                    <a:lumMod val="95000"/>
                  </a:schemeClr>
                </a:solidFill>
                <a:effectLst>
                  <a:outerShdw blurRad="38100" dist="38100" dir="2700000" algn="tl">
                    <a:srgbClr val="000000">
                      <a:alpha val="43137"/>
                    </a:srgbClr>
                  </a:outerShdw>
                </a:effectLst>
              </a:rPr>
              <a:t>sie begeben sich in einen Gewissenskonflikt. Einerseits möchten sie ihre Kinder lieber in der Schule sehen, statt auf den Feldern der Ausbeuter. Andererseits sind sie dringend auf die wenigen Euro angewiesen.</a:t>
            </a:r>
            <a:endParaRPr lang="de-DE" b="1" dirty="0">
              <a:solidFill>
                <a:schemeClr val="bg1">
                  <a:lumMod val="9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79097186"/>
      </p:ext>
    </p:extLst>
  </p:cSld>
  <p:clrMapOvr>
    <a:masterClrMapping/>
  </p:clrMapOvr>
  <p:transition spd="slow" advClick="0" advTm="15000">
    <p:fade/>
  </p:transition>
  <p:timing>
    <p:tnLst>
      <p:par>
        <p:cTn id="1" dur="indefinite" restart="never" nodeType="tmRoot"/>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906</Words>
  <Application>Microsoft Office PowerPoint</Application>
  <PresentationFormat>Bildschirmpräsentation (4:3)</PresentationFormat>
  <Paragraphs>124</Paragraphs>
  <Slides>24</Slides>
  <Notes>0</Notes>
  <HiddenSlides>0</HiddenSlides>
  <MMClips>0</MMClips>
  <ScaleCrop>false</ScaleCrop>
  <HeadingPairs>
    <vt:vector size="4" baseType="variant">
      <vt:variant>
        <vt:lpstr>Design</vt:lpstr>
      </vt:variant>
      <vt:variant>
        <vt:i4>1</vt:i4>
      </vt:variant>
      <vt:variant>
        <vt:lpstr>Folientitel</vt:lpstr>
      </vt:variant>
      <vt:variant>
        <vt:i4>24</vt:i4>
      </vt:variant>
    </vt:vector>
  </HeadingPairs>
  <TitlesOfParts>
    <vt:vector size="25" baseType="lpstr">
      <vt:lpstr>Larissa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Kurs-04</dc:creator>
  <cp:lastModifiedBy>Kurs-04</cp:lastModifiedBy>
  <cp:revision>140</cp:revision>
  <dcterms:created xsi:type="dcterms:W3CDTF">2018-12-14T11:22:19Z</dcterms:created>
  <dcterms:modified xsi:type="dcterms:W3CDTF">2019-03-07T12:10:22Z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2662363</vt:lpwstr>
  </property>
  <property fmtid="{D5CDD505-2E9C-101B-9397-08002B2CF9AE}" name="NXPowerLiteSettings" pid="3">
    <vt:lpwstr>C7000400038000</vt:lpwstr>
  </property>
  <property fmtid="{D5CDD505-2E9C-101B-9397-08002B2CF9AE}" name="NXPowerLiteVersion" pid="4">
    <vt:lpwstr>S8.2.2</vt:lpwstr>
  </property>
</Properties>
</file>